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 id="267" r:id="rId9"/>
    <p:sldId id="266" r:id="rId10"/>
    <p:sldId id="263" r:id="rId11"/>
    <p:sldId id="264" r:id="rId12"/>
    <p:sldId id="265" r:id="rId13"/>
    <p:sldId id="269" r:id="rId14"/>
    <p:sldId id="268" r:id="rId15"/>
    <p:sldId id="270" r:id="rId16"/>
    <p:sldId id="271" r:id="rId17"/>
    <p:sldId id="273" r:id="rId18"/>
    <p:sldId id="274" r:id="rId19"/>
    <p:sldId id="275" r:id="rId20"/>
    <p:sldId id="272"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2860B53-521A-458E-A82D-61F72C5666C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EF1DC93A-C4DE-436E-AA83-2F8B324E23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FB48BC88-CB67-4C7F-A30C-6CD124074322}"/>
              </a:ext>
            </a:extLst>
          </p:cNvPr>
          <p:cNvSpPr>
            <a:spLocks noGrp="1"/>
          </p:cNvSpPr>
          <p:nvPr>
            <p:ph type="dt" sz="half" idx="10"/>
          </p:nvPr>
        </p:nvSpPr>
        <p:spPr/>
        <p:txBody>
          <a:bodyPr/>
          <a:lstStyle/>
          <a:p>
            <a:fld id="{DC3A9FEF-670C-41BB-B53E-0F71018D7323}" type="datetimeFigureOut">
              <a:rPr lang="it-IT" smtClean="0"/>
              <a:t>03/02/2022</a:t>
            </a:fld>
            <a:endParaRPr lang="it-IT"/>
          </a:p>
        </p:txBody>
      </p:sp>
      <p:sp>
        <p:nvSpPr>
          <p:cNvPr id="5" name="Segnaposto piè di pagina 4">
            <a:extLst>
              <a:ext uri="{FF2B5EF4-FFF2-40B4-BE49-F238E27FC236}">
                <a16:creationId xmlns:a16="http://schemas.microsoft.com/office/drawing/2014/main" xmlns="" id="{C7446AE5-9D6B-4EA1-8B63-84005AA5BDE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B3976766-E633-4BD1-A4DC-2253967EDC0A}"/>
              </a:ext>
            </a:extLst>
          </p:cNvPr>
          <p:cNvSpPr>
            <a:spLocks noGrp="1"/>
          </p:cNvSpPr>
          <p:nvPr>
            <p:ph type="sldNum" sz="quarter" idx="12"/>
          </p:nvPr>
        </p:nvSpPr>
        <p:spPr/>
        <p:txBody>
          <a:bodyPr/>
          <a:lstStyle/>
          <a:p>
            <a:fld id="{9A6D3347-3643-41D1-88E2-6F8CC8D8B7E3}" type="slidenum">
              <a:rPr lang="it-IT" smtClean="0"/>
              <a:t>‹N›</a:t>
            </a:fld>
            <a:endParaRPr lang="it-IT"/>
          </a:p>
        </p:txBody>
      </p:sp>
    </p:spTree>
    <p:extLst>
      <p:ext uri="{BB962C8B-B14F-4D97-AF65-F5344CB8AC3E}">
        <p14:creationId xmlns:p14="http://schemas.microsoft.com/office/powerpoint/2010/main" val="2317669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94A816E-EA64-401D-A2DD-6A7053A617B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070C6D08-D96A-45A0-B53F-06304092FAC9}"/>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C69B14DB-86D4-4F52-B538-4D0A485E278D}"/>
              </a:ext>
            </a:extLst>
          </p:cNvPr>
          <p:cNvSpPr>
            <a:spLocks noGrp="1"/>
          </p:cNvSpPr>
          <p:nvPr>
            <p:ph type="dt" sz="half" idx="10"/>
          </p:nvPr>
        </p:nvSpPr>
        <p:spPr/>
        <p:txBody>
          <a:bodyPr/>
          <a:lstStyle/>
          <a:p>
            <a:fld id="{DC3A9FEF-670C-41BB-B53E-0F71018D7323}" type="datetimeFigureOut">
              <a:rPr lang="it-IT" smtClean="0"/>
              <a:t>03/02/2022</a:t>
            </a:fld>
            <a:endParaRPr lang="it-IT"/>
          </a:p>
        </p:txBody>
      </p:sp>
      <p:sp>
        <p:nvSpPr>
          <p:cNvPr id="5" name="Segnaposto piè di pagina 4">
            <a:extLst>
              <a:ext uri="{FF2B5EF4-FFF2-40B4-BE49-F238E27FC236}">
                <a16:creationId xmlns:a16="http://schemas.microsoft.com/office/drawing/2014/main" xmlns="" id="{87D47234-7BD9-4E3F-B29F-D696A47680A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20B5B07E-7ED6-4DF8-99AE-5201D429D1A0}"/>
              </a:ext>
            </a:extLst>
          </p:cNvPr>
          <p:cNvSpPr>
            <a:spLocks noGrp="1"/>
          </p:cNvSpPr>
          <p:nvPr>
            <p:ph type="sldNum" sz="quarter" idx="12"/>
          </p:nvPr>
        </p:nvSpPr>
        <p:spPr/>
        <p:txBody>
          <a:bodyPr/>
          <a:lstStyle/>
          <a:p>
            <a:fld id="{9A6D3347-3643-41D1-88E2-6F8CC8D8B7E3}" type="slidenum">
              <a:rPr lang="it-IT" smtClean="0"/>
              <a:t>‹N›</a:t>
            </a:fld>
            <a:endParaRPr lang="it-IT"/>
          </a:p>
        </p:txBody>
      </p:sp>
    </p:spTree>
    <p:extLst>
      <p:ext uri="{BB962C8B-B14F-4D97-AF65-F5344CB8AC3E}">
        <p14:creationId xmlns:p14="http://schemas.microsoft.com/office/powerpoint/2010/main" val="3910118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A2872EC6-D394-4C27-8683-EDFCB0E17878}"/>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77EFBAA3-1D65-4BAC-B8D6-93A8A8B2D571}"/>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A2931262-C565-4DAD-87BE-0DB8597F3B26}"/>
              </a:ext>
            </a:extLst>
          </p:cNvPr>
          <p:cNvSpPr>
            <a:spLocks noGrp="1"/>
          </p:cNvSpPr>
          <p:nvPr>
            <p:ph type="dt" sz="half" idx="10"/>
          </p:nvPr>
        </p:nvSpPr>
        <p:spPr/>
        <p:txBody>
          <a:bodyPr/>
          <a:lstStyle/>
          <a:p>
            <a:fld id="{DC3A9FEF-670C-41BB-B53E-0F71018D7323}" type="datetimeFigureOut">
              <a:rPr lang="it-IT" smtClean="0"/>
              <a:t>03/02/2022</a:t>
            </a:fld>
            <a:endParaRPr lang="it-IT"/>
          </a:p>
        </p:txBody>
      </p:sp>
      <p:sp>
        <p:nvSpPr>
          <p:cNvPr id="5" name="Segnaposto piè di pagina 4">
            <a:extLst>
              <a:ext uri="{FF2B5EF4-FFF2-40B4-BE49-F238E27FC236}">
                <a16:creationId xmlns:a16="http://schemas.microsoft.com/office/drawing/2014/main" xmlns="" id="{FEBA3C54-4CBF-4D99-8C17-3F52714A6B9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18170032-1B33-498A-A0D1-9DB38917D33F}"/>
              </a:ext>
            </a:extLst>
          </p:cNvPr>
          <p:cNvSpPr>
            <a:spLocks noGrp="1"/>
          </p:cNvSpPr>
          <p:nvPr>
            <p:ph type="sldNum" sz="quarter" idx="12"/>
          </p:nvPr>
        </p:nvSpPr>
        <p:spPr/>
        <p:txBody>
          <a:bodyPr/>
          <a:lstStyle/>
          <a:p>
            <a:fld id="{9A6D3347-3643-41D1-88E2-6F8CC8D8B7E3}" type="slidenum">
              <a:rPr lang="it-IT" smtClean="0"/>
              <a:t>‹N›</a:t>
            </a:fld>
            <a:endParaRPr lang="it-IT"/>
          </a:p>
        </p:txBody>
      </p:sp>
    </p:spTree>
    <p:extLst>
      <p:ext uri="{BB962C8B-B14F-4D97-AF65-F5344CB8AC3E}">
        <p14:creationId xmlns:p14="http://schemas.microsoft.com/office/powerpoint/2010/main" val="342195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8CCDA23-E34A-492C-9543-61B4F4AFE1F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4FC28055-B03B-491D-9835-4010A9C2B2EF}"/>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0C97774A-F626-494C-8815-9202E3075A3A}"/>
              </a:ext>
            </a:extLst>
          </p:cNvPr>
          <p:cNvSpPr>
            <a:spLocks noGrp="1"/>
          </p:cNvSpPr>
          <p:nvPr>
            <p:ph type="dt" sz="half" idx="10"/>
          </p:nvPr>
        </p:nvSpPr>
        <p:spPr/>
        <p:txBody>
          <a:bodyPr/>
          <a:lstStyle/>
          <a:p>
            <a:fld id="{DC3A9FEF-670C-41BB-B53E-0F71018D7323}" type="datetimeFigureOut">
              <a:rPr lang="it-IT" smtClean="0"/>
              <a:t>03/02/2022</a:t>
            </a:fld>
            <a:endParaRPr lang="it-IT"/>
          </a:p>
        </p:txBody>
      </p:sp>
      <p:sp>
        <p:nvSpPr>
          <p:cNvPr id="5" name="Segnaposto piè di pagina 4">
            <a:extLst>
              <a:ext uri="{FF2B5EF4-FFF2-40B4-BE49-F238E27FC236}">
                <a16:creationId xmlns:a16="http://schemas.microsoft.com/office/drawing/2014/main" xmlns="" id="{E035633A-03A1-4CA8-BDCD-CB4E6D29EA1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8A9512E5-E65E-4F49-B8BB-DEB081258C89}"/>
              </a:ext>
            </a:extLst>
          </p:cNvPr>
          <p:cNvSpPr>
            <a:spLocks noGrp="1"/>
          </p:cNvSpPr>
          <p:nvPr>
            <p:ph type="sldNum" sz="quarter" idx="12"/>
          </p:nvPr>
        </p:nvSpPr>
        <p:spPr/>
        <p:txBody>
          <a:bodyPr/>
          <a:lstStyle/>
          <a:p>
            <a:fld id="{9A6D3347-3643-41D1-88E2-6F8CC8D8B7E3}" type="slidenum">
              <a:rPr lang="it-IT" smtClean="0"/>
              <a:t>‹N›</a:t>
            </a:fld>
            <a:endParaRPr lang="it-IT"/>
          </a:p>
        </p:txBody>
      </p:sp>
    </p:spTree>
    <p:extLst>
      <p:ext uri="{BB962C8B-B14F-4D97-AF65-F5344CB8AC3E}">
        <p14:creationId xmlns:p14="http://schemas.microsoft.com/office/powerpoint/2010/main" val="370159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1C8D026-DDF1-4587-89D6-752EAE63AA1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58F8E314-A132-48BB-8E18-AEAA722BBE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xmlns="" id="{CD8DC46B-7A00-437B-B6D5-E05484C3802E}"/>
              </a:ext>
            </a:extLst>
          </p:cNvPr>
          <p:cNvSpPr>
            <a:spLocks noGrp="1"/>
          </p:cNvSpPr>
          <p:nvPr>
            <p:ph type="dt" sz="half" idx="10"/>
          </p:nvPr>
        </p:nvSpPr>
        <p:spPr/>
        <p:txBody>
          <a:bodyPr/>
          <a:lstStyle/>
          <a:p>
            <a:fld id="{DC3A9FEF-670C-41BB-B53E-0F71018D7323}" type="datetimeFigureOut">
              <a:rPr lang="it-IT" smtClean="0"/>
              <a:t>03/02/2022</a:t>
            </a:fld>
            <a:endParaRPr lang="it-IT"/>
          </a:p>
        </p:txBody>
      </p:sp>
      <p:sp>
        <p:nvSpPr>
          <p:cNvPr id="5" name="Segnaposto piè di pagina 4">
            <a:extLst>
              <a:ext uri="{FF2B5EF4-FFF2-40B4-BE49-F238E27FC236}">
                <a16:creationId xmlns:a16="http://schemas.microsoft.com/office/drawing/2014/main" xmlns="" id="{89D6CC6C-6E87-44D9-BC83-A4D3DB65EE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A5C8EEA8-8FDB-4F81-A98B-DAB0F86B378F}"/>
              </a:ext>
            </a:extLst>
          </p:cNvPr>
          <p:cNvSpPr>
            <a:spLocks noGrp="1"/>
          </p:cNvSpPr>
          <p:nvPr>
            <p:ph type="sldNum" sz="quarter" idx="12"/>
          </p:nvPr>
        </p:nvSpPr>
        <p:spPr/>
        <p:txBody>
          <a:bodyPr/>
          <a:lstStyle/>
          <a:p>
            <a:fld id="{9A6D3347-3643-41D1-88E2-6F8CC8D8B7E3}" type="slidenum">
              <a:rPr lang="it-IT" smtClean="0"/>
              <a:t>‹N›</a:t>
            </a:fld>
            <a:endParaRPr lang="it-IT"/>
          </a:p>
        </p:txBody>
      </p:sp>
    </p:spTree>
    <p:extLst>
      <p:ext uri="{BB962C8B-B14F-4D97-AF65-F5344CB8AC3E}">
        <p14:creationId xmlns:p14="http://schemas.microsoft.com/office/powerpoint/2010/main" val="198517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0AD1643-143B-4673-9A12-C4EAAC7D483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BB2305F5-EF38-48CF-9C99-F3350B829906}"/>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3FD75D97-6B76-4064-B2CC-26F86F1BE1ED}"/>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B01309DC-9149-4A22-A5CE-AB17FA330AE6}"/>
              </a:ext>
            </a:extLst>
          </p:cNvPr>
          <p:cNvSpPr>
            <a:spLocks noGrp="1"/>
          </p:cNvSpPr>
          <p:nvPr>
            <p:ph type="dt" sz="half" idx="10"/>
          </p:nvPr>
        </p:nvSpPr>
        <p:spPr/>
        <p:txBody>
          <a:bodyPr/>
          <a:lstStyle/>
          <a:p>
            <a:fld id="{DC3A9FEF-670C-41BB-B53E-0F71018D7323}" type="datetimeFigureOut">
              <a:rPr lang="it-IT" smtClean="0"/>
              <a:t>03/02/2022</a:t>
            </a:fld>
            <a:endParaRPr lang="it-IT"/>
          </a:p>
        </p:txBody>
      </p:sp>
      <p:sp>
        <p:nvSpPr>
          <p:cNvPr id="6" name="Segnaposto piè di pagina 5">
            <a:extLst>
              <a:ext uri="{FF2B5EF4-FFF2-40B4-BE49-F238E27FC236}">
                <a16:creationId xmlns:a16="http://schemas.microsoft.com/office/drawing/2014/main" xmlns="" id="{55388204-E350-4D04-AC4A-AD9835BDDD0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E7F0B098-FFFC-4211-AE7E-51ABE398B890}"/>
              </a:ext>
            </a:extLst>
          </p:cNvPr>
          <p:cNvSpPr>
            <a:spLocks noGrp="1"/>
          </p:cNvSpPr>
          <p:nvPr>
            <p:ph type="sldNum" sz="quarter" idx="12"/>
          </p:nvPr>
        </p:nvSpPr>
        <p:spPr/>
        <p:txBody>
          <a:bodyPr/>
          <a:lstStyle/>
          <a:p>
            <a:fld id="{9A6D3347-3643-41D1-88E2-6F8CC8D8B7E3}" type="slidenum">
              <a:rPr lang="it-IT" smtClean="0"/>
              <a:t>‹N›</a:t>
            </a:fld>
            <a:endParaRPr lang="it-IT"/>
          </a:p>
        </p:txBody>
      </p:sp>
    </p:spTree>
    <p:extLst>
      <p:ext uri="{BB962C8B-B14F-4D97-AF65-F5344CB8AC3E}">
        <p14:creationId xmlns:p14="http://schemas.microsoft.com/office/powerpoint/2010/main" val="1625896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D2BAD42-6738-4DFC-966A-B395339BFCD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3DC7D664-5F1E-459C-8918-35A6601393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xmlns="" id="{45BBF40A-BBF7-4F34-8D90-A51C88422906}"/>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2077DD17-BE35-42A2-873B-E5CC05D6C1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xmlns="" id="{729480E6-C29F-4D27-9364-763CCC79F711}"/>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F9320A9D-6E5A-42B9-8F2E-9A81751B8F77}"/>
              </a:ext>
            </a:extLst>
          </p:cNvPr>
          <p:cNvSpPr>
            <a:spLocks noGrp="1"/>
          </p:cNvSpPr>
          <p:nvPr>
            <p:ph type="dt" sz="half" idx="10"/>
          </p:nvPr>
        </p:nvSpPr>
        <p:spPr/>
        <p:txBody>
          <a:bodyPr/>
          <a:lstStyle/>
          <a:p>
            <a:fld id="{DC3A9FEF-670C-41BB-B53E-0F71018D7323}" type="datetimeFigureOut">
              <a:rPr lang="it-IT" smtClean="0"/>
              <a:t>03/02/2022</a:t>
            </a:fld>
            <a:endParaRPr lang="it-IT"/>
          </a:p>
        </p:txBody>
      </p:sp>
      <p:sp>
        <p:nvSpPr>
          <p:cNvPr id="8" name="Segnaposto piè di pagina 7">
            <a:extLst>
              <a:ext uri="{FF2B5EF4-FFF2-40B4-BE49-F238E27FC236}">
                <a16:creationId xmlns:a16="http://schemas.microsoft.com/office/drawing/2014/main" xmlns="" id="{C41A15D4-1AB1-4D2E-89C1-164FAF00742A}"/>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xmlns="" id="{09311A8F-A627-4EE2-93F3-F33ADDD9028C}"/>
              </a:ext>
            </a:extLst>
          </p:cNvPr>
          <p:cNvSpPr>
            <a:spLocks noGrp="1"/>
          </p:cNvSpPr>
          <p:nvPr>
            <p:ph type="sldNum" sz="quarter" idx="12"/>
          </p:nvPr>
        </p:nvSpPr>
        <p:spPr/>
        <p:txBody>
          <a:bodyPr/>
          <a:lstStyle/>
          <a:p>
            <a:fld id="{9A6D3347-3643-41D1-88E2-6F8CC8D8B7E3}" type="slidenum">
              <a:rPr lang="it-IT" smtClean="0"/>
              <a:t>‹N›</a:t>
            </a:fld>
            <a:endParaRPr lang="it-IT"/>
          </a:p>
        </p:txBody>
      </p:sp>
    </p:spTree>
    <p:extLst>
      <p:ext uri="{BB962C8B-B14F-4D97-AF65-F5344CB8AC3E}">
        <p14:creationId xmlns:p14="http://schemas.microsoft.com/office/powerpoint/2010/main" val="4195724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337AD82-D9C9-4180-BDBE-A80C47812E1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2BA5EEE3-D055-4265-8FE7-5E5452A3EECD}"/>
              </a:ext>
            </a:extLst>
          </p:cNvPr>
          <p:cNvSpPr>
            <a:spLocks noGrp="1"/>
          </p:cNvSpPr>
          <p:nvPr>
            <p:ph type="dt" sz="half" idx="10"/>
          </p:nvPr>
        </p:nvSpPr>
        <p:spPr/>
        <p:txBody>
          <a:bodyPr/>
          <a:lstStyle/>
          <a:p>
            <a:fld id="{DC3A9FEF-670C-41BB-B53E-0F71018D7323}" type="datetimeFigureOut">
              <a:rPr lang="it-IT" smtClean="0"/>
              <a:t>03/02/2022</a:t>
            </a:fld>
            <a:endParaRPr lang="it-IT"/>
          </a:p>
        </p:txBody>
      </p:sp>
      <p:sp>
        <p:nvSpPr>
          <p:cNvPr id="4" name="Segnaposto piè di pagina 3">
            <a:extLst>
              <a:ext uri="{FF2B5EF4-FFF2-40B4-BE49-F238E27FC236}">
                <a16:creationId xmlns:a16="http://schemas.microsoft.com/office/drawing/2014/main" xmlns="" id="{652E6187-EDF7-4EAA-AB37-3D6EE6ACEA4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xmlns="" id="{EE38E4DD-A326-4C1D-993A-A32B0661F29F}"/>
              </a:ext>
            </a:extLst>
          </p:cNvPr>
          <p:cNvSpPr>
            <a:spLocks noGrp="1"/>
          </p:cNvSpPr>
          <p:nvPr>
            <p:ph type="sldNum" sz="quarter" idx="12"/>
          </p:nvPr>
        </p:nvSpPr>
        <p:spPr/>
        <p:txBody>
          <a:bodyPr/>
          <a:lstStyle/>
          <a:p>
            <a:fld id="{9A6D3347-3643-41D1-88E2-6F8CC8D8B7E3}" type="slidenum">
              <a:rPr lang="it-IT" smtClean="0"/>
              <a:t>‹N›</a:t>
            </a:fld>
            <a:endParaRPr lang="it-IT"/>
          </a:p>
        </p:txBody>
      </p:sp>
    </p:spTree>
    <p:extLst>
      <p:ext uri="{BB962C8B-B14F-4D97-AF65-F5344CB8AC3E}">
        <p14:creationId xmlns:p14="http://schemas.microsoft.com/office/powerpoint/2010/main" val="471006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xmlns="" id="{0C56B445-74E0-42EC-A0B6-02182356BB41}"/>
              </a:ext>
            </a:extLst>
          </p:cNvPr>
          <p:cNvSpPr>
            <a:spLocks noGrp="1"/>
          </p:cNvSpPr>
          <p:nvPr>
            <p:ph type="dt" sz="half" idx="10"/>
          </p:nvPr>
        </p:nvSpPr>
        <p:spPr/>
        <p:txBody>
          <a:bodyPr/>
          <a:lstStyle/>
          <a:p>
            <a:fld id="{DC3A9FEF-670C-41BB-B53E-0F71018D7323}" type="datetimeFigureOut">
              <a:rPr lang="it-IT" smtClean="0"/>
              <a:t>03/02/2022</a:t>
            </a:fld>
            <a:endParaRPr lang="it-IT"/>
          </a:p>
        </p:txBody>
      </p:sp>
      <p:sp>
        <p:nvSpPr>
          <p:cNvPr id="3" name="Segnaposto piè di pagina 2">
            <a:extLst>
              <a:ext uri="{FF2B5EF4-FFF2-40B4-BE49-F238E27FC236}">
                <a16:creationId xmlns:a16="http://schemas.microsoft.com/office/drawing/2014/main" xmlns="" id="{D6D44862-F934-4D2F-A1CC-736D2850AE7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xmlns="" id="{2995A3FE-C56D-4AA2-832B-D0D1091D1A69}"/>
              </a:ext>
            </a:extLst>
          </p:cNvPr>
          <p:cNvSpPr>
            <a:spLocks noGrp="1"/>
          </p:cNvSpPr>
          <p:nvPr>
            <p:ph type="sldNum" sz="quarter" idx="12"/>
          </p:nvPr>
        </p:nvSpPr>
        <p:spPr/>
        <p:txBody>
          <a:bodyPr/>
          <a:lstStyle/>
          <a:p>
            <a:fld id="{9A6D3347-3643-41D1-88E2-6F8CC8D8B7E3}" type="slidenum">
              <a:rPr lang="it-IT" smtClean="0"/>
              <a:t>‹N›</a:t>
            </a:fld>
            <a:endParaRPr lang="it-IT"/>
          </a:p>
        </p:txBody>
      </p:sp>
    </p:spTree>
    <p:extLst>
      <p:ext uri="{BB962C8B-B14F-4D97-AF65-F5344CB8AC3E}">
        <p14:creationId xmlns:p14="http://schemas.microsoft.com/office/powerpoint/2010/main" val="389265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0D53B68-1E1D-448E-929F-D10572C7971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C86908EE-C121-46A6-BE4D-E89F4C0815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6D7FE4DB-3EE9-4F4F-806D-F1BC1D833E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FCECC667-9905-4E0C-AF78-1978CCB886F4}"/>
              </a:ext>
            </a:extLst>
          </p:cNvPr>
          <p:cNvSpPr>
            <a:spLocks noGrp="1"/>
          </p:cNvSpPr>
          <p:nvPr>
            <p:ph type="dt" sz="half" idx="10"/>
          </p:nvPr>
        </p:nvSpPr>
        <p:spPr/>
        <p:txBody>
          <a:bodyPr/>
          <a:lstStyle/>
          <a:p>
            <a:fld id="{DC3A9FEF-670C-41BB-B53E-0F71018D7323}" type="datetimeFigureOut">
              <a:rPr lang="it-IT" smtClean="0"/>
              <a:t>03/02/2022</a:t>
            </a:fld>
            <a:endParaRPr lang="it-IT"/>
          </a:p>
        </p:txBody>
      </p:sp>
      <p:sp>
        <p:nvSpPr>
          <p:cNvPr id="6" name="Segnaposto piè di pagina 5">
            <a:extLst>
              <a:ext uri="{FF2B5EF4-FFF2-40B4-BE49-F238E27FC236}">
                <a16:creationId xmlns:a16="http://schemas.microsoft.com/office/drawing/2014/main" xmlns="" id="{45BD8FA2-3B9B-4760-BE44-E72522B3940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EFFEE9C5-5B1F-4ECF-83AA-90F2373D53F0}"/>
              </a:ext>
            </a:extLst>
          </p:cNvPr>
          <p:cNvSpPr>
            <a:spLocks noGrp="1"/>
          </p:cNvSpPr>
          <p:nvPr>
            <p:ph type="sldNum" sz="quarter" idx="12"/>
          </p:nvPr>
        </p:nvSpPr>
        <p:spPr/>
        <p:txBody>
          <a:bodyPr/>
          <a:lstStyle/>
          <a:p>
            <a:fld id="{9A6D3347-3643-41D1-88E2-6F8CC8D8B7E3}" type="slidenum">
              <a:rPr lang="it-IT" smtClean="0"/>
              <a:t>‹N›</a:t>
            </a:fld>
            <a:endParaRPr lang="it-IT"/>
          </a:p>
        </p:txBody>
      </p:sp>
    </p:spTree>
    <p:extLst>
      <p:ext uri="{BB962C8B-B14F-4D97-AF65-F5344CB8AC3E}">
        <p14:creationId xmlns:p14="http://schemas.microsoft.com/office/powerpoint/2010/main" val="62843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5C30483-6EA9-4C32-8225-E7CF32BADDA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22F5B0C4-0F67-4F49-8FE2-3CF5EB740B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xmlns="" id="{A80EDB4D-6027-44BF-8BC4-3E1D927ACA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xmlns="" id="{7461C7FD-5C65-4E37-870F-F92FAB35015F}"/>
              </a:ext>
            </a:extLst>
          </p:cNvPr>
          <p:cNvSpPr>
            <a:spLocks noGrp="1"/>
          </p:cNvSpPr>
          <p:nvPr>
            <p:ph type="dt" sz="half" idx="10"/>
          </p:nvPr>
        </p:nvSpPr>
        <p:spPr/>
        <p:txBody>
          <a:bodyPr/>
          <a:lstStyle/>
          <a:p>
            <a:fld id="{DC3A9FEF-670C-41BB-B53E-0F71018D7323}" type="datetimeFigureOut">
              <a:rPr lang="it-IT" smtClean="0"/>
              <a:t>03/02/2022</a:t>
            </a:fld>
            <a:endParaRPr lang="it-IT"/>
          </a:p>
        </p:txBody>
      </p:sp>
      <p:sp>
        <p:nvSpPr>
          <p:cNvPr id="6" name="Segnaposto piè di pagina 5">
            <a:extLst>
              <a:ext uri="{FF2B5EF4-FFF2-40B4-BE49-F238E27FC236}">
                <a16:creationId xmlns:a16="http://schemas.microsoft.com/office/drawing/2014/main" xmlns="" id="{FA58BFB9-BEA6-48AE-AC8D-D14CF43573B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26F38287-6F0E-42EE-A1A6-5328AA8272E8}"/>
              </a:ext>
            </a:extLst>
          </p:cNvPr>
          <p:cNvSpPr>
            <a:spLocks noGrp="1"/>
          </p:cNvSpPr>
          <p:nvPr>
            <p:ph type="sldNum" sz="quarter" idx="12"/>
          </p:nvPr>
        </p:nvSpPr>
        <p:spPr/>
        <p:txBody>
          <a:bodyPr/>
          <a:lstStyle/>
          <a:p>
            <a:fld id="{9A6D3347-3643-41D1-88E2-6F8CC8D8B7E3}" type="slidenum">
              <a:rPr lang="it-IT" smtClean="0"/>
              <a:t>‹N›</a:t>
            </a:fld>
            <a:endParaRPr lang="it-IT"/>
          </a:p>
        </p:txBody>
      </p:sp>
    </p:spTree>
    <p:extLst>
      <p:ext uri="{BB962C8B-B14F-4D97-AF65-F5344CB8AC3E}">
        <p14:creationId xmlns:p14="http://schemas.microsoft.com/office/powerpoint/2010/main" val="2591163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15600000" scaled="0"/>
          <a:tileRect/>
        </a:gra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F69A8287-1E2F-41E8-BC77-20797F7B36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519FD954-F311-4C25-BB89-C77DED37DA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0C722E61-1005-4BF4-8AF3-AB60D22370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A9FEF-670C-41BB-B53E-0F71018D7323}" type="datetimeFigureOut">
              <a:rPr lang="it-IT" smtClean="0"/>
              <a:t>03/02/2022</a:t>
            </a:fld>
            <a:endParaRPr lang="it-IT"/>
          </a:p>
        </p:txBody>
      </p:sp>
      <p:sp>
        <p:nvSpPr>
          <p:cNvPr id="5" name="Segnaposto piè di pagina 4">
            <a:extLst>
              <a:ext uri="{FF2B5EF4-FFF2-40B4-BE49-F238E27FC236}">
                <a16:creationId xmlns:a16="http://schemas.microsoft.com/office/drawing/2014/main" xmlns="" id="{63DEB636-185E-4D22-8D4A-D196C3588A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xmlns="" id="{BE4E8DD5-48B3-4CE7-AB07-E5632800E5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D3347-3643-41D1-88E2-6F8CC8D8B7E3}" type="slidenum">
              <a:rPr lang="it-IT" smtClean="0"/>
              <a:t>‹N›</a:t>
            </a:fld>
            <a:endParaRPr lang="it-IT"/>
          </a:p>
        </p:txBody>
      </p:sp>
    </p:spTree>
    <p:extLst>
      <p:ext uri="{BB962C8B-B14F-4D97-AF65-F5344CB8AC3E}">
        <p14:creationId xmlns:p14="http://schemas.microsoft.com/office/powerpoint/2010/main" val="2833882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 Target="slide14.xml"/><Relationship Id="rId7" Type="http://schemas.openxmlformats.org/officeDocument/2006/relationships/slide" Target="slide12.xml"/><Relationship Id="rId2" Type="http://schemas.openxmlformats.org/officeDocument/2006/relationships/slide" Target="slide13.xml"/><Relationship Id="rId1" Type="http://schemas.openxmlformats.org/officeDocument/2006/relationships/slideLayout" Target="../slideLayouts/slideLayout2.xml"/><Relationship Id="rId6" Type="http://schemas.openxmlformats.org/officeDocument/2006/relationships/slide" Target="slide11.xml"/><Relationship Id="rId5" Type="http://schemas.openxmlformats.org/officeDocument/2006/relationships/slide" Target="slide16.xml"/><Relationship Id="rId4" Type="http://schemas.openxmlformats.org/officeDocument/2006/relationships/slide" Target="slide15.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 Target="slide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6.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slide" Target="slide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3065D9E-22D8-4DBC-BC07-D139AB72318E}"/>
              </a:ext>
            </a:extLst>
          </p:cNvPr>
          <p:cNvSpPr>
            <a:spLocks noGrp="1"/>
          </p:cNvSpPr>
          <p:nvPr>
            <p:ph type="ctrTitle"/>
          </p:nvPr>
        </p:nvSpPr>
        <p:spPr>
          <a:xfrm>
            <a:off x="182881" y="489397"/>
            <a:ext cx="11760590" cy="2732105"/>
          </a:xfrm>
        </p:spPr>
        <p:txBody>
          <a:bodyPr>
            <a:normAutofit/>
          </a:bodyPr>
          <a:lstStyle/>
          <a:p>
            <a:pPr>
              <a:lnSpc>
                <a:spcPct val="150000"/>
              </a:lnSpc>
            </a:pPr>
            <a:r>
              <a:rPr lang="it-IT" sz="2400" dirty="0">
                <a:latin typeface="Times New Roman" panose="02020603050405020304" pitchFamily="18" charset="0"/>
                <a:cs typeface="Times New Roman" panose="02020603050405020304" pitchFamily="18" charset="0"/>
              </a:rPr>
              <a:t> </a:t>
            </a:r>
            <a:r>
              <a:rPr lang="it-IT" sz="4800" dirty="0">
                <a:latin typeface="Times New Roman" panose="02020603050405020304" pitchFamily="18" charset="0"/>
                <a:cs typeface="Times New Roman" panose="02020603050405020304" pitchFamily="18" charset="0"/>
              </a:rPr>
              <a:t>«Percorso di conoscenza ed attività di SSP </a:t>
            </a:r>
            <a:br>
              <a:rPr lang="it-IT" sz="4800" dirty="0">
                <a:latin typeface="Times New Roman" panose="02020603050405020304" pitchFamily="18" charset="0"/>
                <a:cs typeface="Times New Roman" panose="02020603050405020304" pitchFamily="18" charset="0"/>
              </a:rPr>
            </a:br>
            <a:r>
              <a:rPr lang="it-IT" sz="4800" dirty="0">
                <a:latin typeface="Times New Roman" panose="02020603050405020304" pitchFamily="18" charset="0"/>
                <a:cs typeface="Times New Roman" panose="02020603050405020304" pitchFamily="18" charset="0"/>
              </a:rPr>
              <a:t>negli Enti Locali e negli Ambiti Territoriali»</a:t>
            </a:r>
            <a:endParaRPr lang="it-IT" sz="5200" dirty="0">
              <a:latin typeface="Times New Roman" panose="02020603050405020304" pitchFamily="18" charset="0"/>
              <a:cs typeface="Times New Roman" panose="02020603050405020304" pitchFamily="18" charset="0"/>
            </a:endParaRPr>
          </a:p>
        </p:txBody>
      </p:sp>
      <p:sp>
        <p:nvSpPr>
          <p:cNvPr id="5" name="CasellaDiTesto 4">
            <a:extLst>
              <a:ext uri="{FF2B5EF4-FFF2-40B4-BE49-F238E27FC236}">
                <a16:creationId xmlns:a16="http://schemas.microsoft.com/office/drawing/2014/main" xmlns="" id="{9C05EE86-C4D8-472C-81BF-1A7235FE0714}"/>
              </a:ext>
            </a:extLst>
          </p:cNvPr>
          <p:cNvSpPr txBox="1"/>
          <p:nvPr/>
        </p:nvSpPr>
        <p:spPr>
          <a:xfrm>
            <a:off x="8448540" y="5241701"/>
            <a:ext cx="3387144" cy="923330"/>
          </a:xfrm>
          <a:prstGeom prst="rect">
            <a:avLst/>
          </a:prstGeom>
          <a:noFill/>
        </p:spPr>
        <p:txBody>
          <a:bodyPr wrap="square" rtlCol="0">
            <a:spAutoFit/>
          </a:bodyPr>
          <a:lstStyle/>
          <a:p>
            <a:pPr algn="ctr"/>
            <a:r>
              <a:rPr lang="it-IT" dirty="0">
                <a:latin typeface="Times New Roman" panose="02020603050405020304" pitchFamily="18" charset="0"/>
                <a:cs typeface="Times New Roman" panose="02020603050405020304" pitchFamily="18" charset="0"/>
              </a:rPr>
              <a:t>Alessandro Scotellaro</a:t>
            </a:r>
          </a:p>
          <a:p>
            <a:pPr algn="ctr"/>
            <a:r>
              <a:rPr lang="it-IT" dirty="0">
                <a:latin typeface="Times New Roman" panose="02020603050405020304" pitchFamily="18" charset="0"/>
                <a:cs typeface="Times New Roman" panose="02020603050405020304" pitchFamily="18" charset="0"/>
              </a:rPr>
              <a:t>Assistente Sociale </a:t>
            </a:r>
          </a:p>
          <a:p>
            <a:pPr algn="ctr"/>
            <a:r>
              <a:rPr lang="it-IT" dirty="0">
                <a:latin typeface="Times New Roman" panose="02020603050405020304" pitchFamily="18" charset="0"/>
                <a:cs typeface="Times New Roman" panose="02020603050405020304" pitchFamily="18" charset="0"/>
              </a:rPr>
              <a:t>ATS XXII Ascoli Piceno</a:t>
            </a:r>
          </a:p>
        </p:txBody>
      </p:sp>
      <p:sp>
        <p:nvSpPr>
          <p:cNvPr id="4" name="Rettangolo 3"/>
          <p:cNvSpPr/>
          <p:nvPr/>
        </p:nvSpPr>
        <p:spPr>
          <a:xfrm>
            <a:off x="182881" y="5241701"/>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218" y="5333100"/>
            <a:ext cx="1518151" cy="1188802"/>
          </a:xfrm>
          <a:prstGeom prst="rect">
            <a:avLst/>
          </a:prstGeom>
        </p:spPr>
      </p:pic>
    </p:spTree>
    <p:extLst>
      <p:ext uri="{BB962C8B-B14F-4D97-AF65-F5344CB8AC3E}">
        <p14:creationId xmlns:p14="http://schemas.microsoft.com/office/powerpoint/2010/main" val="4010437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xmlns="" id="{5D739D2A-D25B-47F5-92E9-1B4B68BB4C0B}"/>
              </a:ext>
            </a:extLst>
          </p:cNvPr>
          <p:cNvSpPr>
            <a:spLocks noGrp="1"/>
          </p:cNvSpPr>
          <p:nvPr>
            <p:ph idx="1"/>
          </p:nvPr>
        </p:nvSpPr>
        <p:spPr>
          <a:xfrm>
            <a:off x="838200" y="466505"/>
            <a:ext cx="10515600" cy="805033"/>
          </a:xfrm>
        </p:spPr>
        <p:txBody>
          <a:bodyPr>
            <a:normAutofit/>
          </a:bodyPr>
          <a:lstStyle/>
          <a:p>
            <a:pPr marL="0" indent="0" algn="ctr">
              <a:buNone/>
            </a:pPr>
            <a:r>
              <a:rPr lang="it-IT" sz="4400" dirty="0">
                <a:latin typeface="Times New Roman" panose="02020603050405020304" pitchFamily="18" charset="0"/>
                <a:cs typeface="Times New Roman" panose="02020603050405020304" pitchFamily="18" charset="0"/>
              </a:rPr>
              <a:t>L’AMBITO TERRITORIALE SOCIALE</a:t>
            </a:r>
          </a:p>
        </p:txBody>
      </p:sp>
      <p:sp>
        <p:nvSpPr>
          <p:cNvPr id="5" name="CasellaDiTesto 4">
            <a:extLst>
              <a:ext uri="{FF2B5EF4-FFF2-40B4-BE49-F238E27FC236}">
                <a16:creationId xmlns:a16="http://schemas.microsoft.com/office/drawing/2014/main" xmlns="" id="{AB9A90FA-F3D7-4175-963E-F5317D614C58}"/>
              </a:ext>
            </a:extLst>
          </p:cNvPr>
          <p:cNvSpPr txBox="1"/>
          <p:nvPr/>
        </p:nvSpPr>
        <p:spPr>
          <a:xfrm>
            <a:off x="489329" y="1346720"/>
            <a:ext cx="11232097" cy="584775"/>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Ruolo dell’ Assistente Sociale all’interno dell’Ente Comunale</a:t>
            </a:r>
          </a:p>
        </p:txBody>
      </p:sp>
      <p:sp>
        <p:nvSpPr>
          <p:cNvPr id="6" name="Rettangolo 5">
            <a:extLst>
              <a:ext uri="{FF2B5EF4-FFF2-40B4-BE49-F238E27FC236}">
                <a16:creationId xmlns:a16="http://schemas.microsoft.com/office/drawing/2014/main" xmlns="" id="{F33F6C9F-2776-4199-A6C9-B0F02BE9104A}"/>
              </a:ext>
            </a:extLst>
          </p:cNvPr>
          <p:cNvSpPr/>
          <p:nvPr/>
        </p:nvSpPr>
        <p:spPr>
          <a:xfrm>
            <a:off x="2354241" y="3570201"/>
            <a:ext cx="9134153" cy="298534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2400" dirty="0">
              <a:solidFill>
                <a:schemeClr val="tx1"/>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it-IT" sz="2400" dirty="0">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Area Disagio Adulto</a:t>
            </a:r>
            <a:r>
              <a:rPr lang="it-IT" sz="2400" dirty="0">
                <a:solidFill>
                  <a:schemeClr val="tx1"/>
                </a:solidFill>
                <a:latin typeface="Times New Roman" panose="02020603050405020304" pitchFamily="18" charset="0"/>
                <a:cs typeface="Times New Roman" panose="02020603050405020304" pitchFamily="18" charset="0"/>
              </a:rPr>
              <a:t>;</a:t>
            </a:r>
          </a:p>
          <a:p>
            <a:pPr marL="514350" indent="-514350">
              <a:buFont typeface="+mj-lt"/>
              <a:buAutoNum type="arabicPeriod"/>
            </a:pPr>
            <a:r>
              <a:rPr lang="it-IT" sz="2400" dirty="0">
                <a:solidFill>
                  <a:schemeClr val="tx1"/>
                </a:solidFill>
                <a:latin typeface="Times New Roman" panose="02020603050405020304" pitchFamily="18" charset="0"/>
                <a:cs typeface="Times New Roman" panose="02020603050405020304" pitchFamily="18" charset="0"/>
                <a:hlinkClick r:id="rId3" action="ppaction://hlinksldjump">
                  <a:extLst>
                    <a:ext uri="{A12FA001-AC4F-418D-AE19-62706E023703}">
                      <ahyp:hlinkClr xmlns:ahyp="http://schemas.microsoft.com/office/drawing/2018/hyperlinkcolor" xmlns="" val="tx"/>
                    </a:ext>
                  </a:extLst>
                </a:hlinkClick>
              </a:rPr>
              <a:t>Rapporti con l’Autorità Giudiziaria</a:t>
            </a:r>
            <a:r>
              <a:rPr lang="it-IT" sz="2400" dirty="0">
                <a:solidFill>
                  <a:schemeClr val="tx1"/>
                </a:solidFill>
                <a:latin typeface="Times New Roman" panose="02020603050405020304" pitchFamily="18" charset="0"/>
                <a:cs typeface="Times New Roman" panose="02020603050405020304" pitchFamily="18" charset="0"/>
              </a:rPr>
              <a:t>;</a:t>
            </a:r>
          </a:p>
          <a:p>
            <a:pPr marL="514350" indent="-514350">
              <a:buFont typeface="+mj-lt"/>
              <a:buAutoNum type="arabicPeriod"/>
            </a:pPr>
            <a:r>
              <a:rPr lang="it-IT" sz="2400" dirty="0">
                <a:solidFill>
                  <a:schemeClr val="tx1"/>
                </a:solidFill>
                <a:latin typeface="Times New Roman" panose="02020603050405020304" pitchFamily="18" charset="0"/>
                <a:cs typeface="Times New Roman" panose="02020603050405020304" pitchFamily="18" charset="0"/>
                <a:hlinkClick r:id="rId4" action="ppaction://hlinksldjump">
                  <a:extLst>
                    <a:ext uri="{A12FA001-AC4F-418D-AE19-62706E023703}">
                      <ahyp:hlinkClr xmlns:ahyp="http://schemas.microsoft.com/office/drawing/2018/hyperlinkcolor" xmlns="" val="tx"/>
                    </a:ext>
                  </a:extLst>
                </a:hlinkClick>
              </a:rPr>
              <a:t>Tirocini di Inclusione Sociale</a:t>
            </a:r>
            <a:r>
              <a:rPr lang="it-IT" sz="2400" dirty="0">
                <a:solidFill>
                  <a:schemeClr val="tx1"/>
                </a:solidFill>
                <a:latin typeface="Times New Roman" panose="02020603050405020304" pitchFamily="18" charset="0"/>
                <a:cs typeface="Times New Roman" panose="02020603050405020304" pitchFamily="18" charset="0"/>
              </a:rPr>
              <a:t>;</a:t>
            </a:r>
          </a:p>
          <a:p>
            <a:pPr marL="514350" indent="-514350">
              <a:buFont typeface="+mj-lt"/>
              <a:buAutoNum type="arabicPeriod"/>
            </a:pPr>
            <a:r>
              <a:rPr lang="it-IT" sz="2400" dirty="0">
                <a:solidFill>
                  <a:schemeClr val="tx1"/>
                </a:solidFill>
                <a:latin typeface="Times New Roman" panose="02020603050405020304" pitchFamily="18" charset="0"/>
                <a:cs typeface="Times New Roman" panose="02020603050405020304" pitchFamily="18" charset="0"/>
                <a:hlinkClick r:id="rId5" action="ppaction://hlinksldjump">
                  <a:extLst>
                    <a:ext uri="{A12FA001-AC4F-418D-AE19-62706E023703}">
                      <ahyp:hlinkClr xmlns:ahyp="http://schemas.microsoft.com/office/drawing/2018/hyperlinkcolor" xmlns="" val="tx"/>
                    </a:ext>
                  </a:extLst>
                </a:hlinkClick>
              </a:rPr>
              <a:t>Servizio di Assistenza Domiciliare Anziani/Disabili</a:t>
            </a:r>
            <a:r>
              <a:rPr lang="it-IT" sz="2400" dirty="0">
                <a:solidFill>
                  <a:schemeClr val="tx1"/>
                </a:solidFill>
                <a:latin typeface="Times New Roman" panose="02020603050405020304" pitchFamily="18" charset="0"/>
                <a:cs typeface="Times New Roman" panose="02020603050405020304" pitchFamily="18" charset="0"/>
              </a:rPr>
              <a:t>;</a:t>
            </a:r>
          </a:p>
          <a:p>
            <a:pPr marL="514350" indent="-514350">
              <a:buFont typeface="+mj-lt"/>
              <a:buAutoNum type="arabicPeriod"/>
            </a:pPr>
            <a:r>
              <a:rPr lang="it-IT" sz="2400" dirty="0">
                <a:solidFill>
                  <a:schemeClr val="tx1"/>
                </a:solidFill>
                <a:latin typeface="Times New Roman" panose="02020603050405020304" pitchFamily="18" charset="0"/>
                <a:cs typeface="Times New Roman" panose="02020603050405020304" pitchFamily="18" charset="0"/>
                <a:hlinkClick r:id="rId5" action="ppaction://hlinksldjump">
                  <a:extLst>
                    <a:ext uri="{A12FA001-AC4F-418D-AE19-62706E023703}">
                      <ahyp:hlinkClr xmlns:ahyp="http://schemas.microsoft.com/office/drawing/2018/hyperlinkcolor" xmlns="" val="tx"/>
                    </a:ext>
                  </a:extLst>
                </a:hlinkClick>
              </a:rPr>
              <a:t>Servizio di Assistenza Scolastica</a:t>
            </a:r>
            <a:r>
              <a:rPr lang="it-IT" sz="2400" dirty="0">
                <a:solidFill>
                  <a:schemeClr val="tx1"/>
                </a:solidFill>
                <a:latin typeface="Times New Roman" panose="02020603050405020304" pitchFamily="18" charset="0"/>
                <a:cs typeface="Times New Roman" panose="02020603050405020304" pitchFamily="18" charset="0"/>
              </a:rPr>
              <a:t>;</a:t>
            </a:r>
          </a:p>
          <a:p>
            <a:pPr marL="514350" indent="-514350">
              <a:buFont typeface="+mj-lt"/>
              <a:buAutoNum type="arabicPeriod"/>
            </a:pPr>
            <a:r>
              <a:rPr lang="it-IT" sz="2400" dirty="0">
                <a:solidFill>
                  <a:schemeClr val="tx1"/>
                </a:solidFill>
                <a:latin typeface="Times New Roman" panose="02020603050405020304" pitchFamily="18" charset="0"/>
                <a:cs typeface="Times New Roman" panose="02020603050405020304" pitchFamily="18" charset="0"/>
              </a:rPr>
              <a:t>Acquisizione Istanze/Istruttorie relative a bandi nazionali, regionali, comunali;</a:t>
            </a:r>
          </a:p>
          <a:p>
            <a:pPr marL="514350" indent="-514350">
              <a:buFont typeface="+mj-lt"/>
              <a:buAutoNum type="arabicPeriod"/>
            </a:pPr>
            <a:r>
              <a:rPr lang="it-IT" sz="2400" dirty="0">
                <a:solidFill>
                  <a:schemeClr val="tx1"/>
                </a:solidFill>
                <a:latin typeface="Times New Roman" panose="02020603050405020304" pitchFamily="18" charset="0"/>
                <a:cs typeface="Times New Roman" panose="02020603050405020304" pitchFamily="18" charset="0"/>
              </a:rPr>
              <a:t>Rapporti con gli altri Settori dell’Ente Comunale.</a:t>
            </a:r>
          </a:p>
          <a:p>
            <a:pPr algn="ctr"/>
            <a:endParaRPr lang="it-IT" dirty="0"/>
          </a:p>
        </p:txBody>
      </p:sp>
      <p:cxnSp>
        <p:nvCxnSpPr>
          <p:cNvPr id="9" name="Connettore 2 8">
            <a:extLst>
              <a:ext uri="{FF2B5EF4-FFF2-40B4-BE49-F238E27FC236}">
                <a16:creationId xmlns:a16="http://schemas.microsoft.com/office/drawing/2014/main" xmlns="" id="{BEF37D0A-3E79-4279-A2D7-6AF3975D4680}"/>
              </a:ext>
            </a:extLst>
          </p:cNvPr>
          <p:cNvCxnSpPr>
            <a:cxnSpLocks/>
          </p:cNvCxnSpPr>
          <p:nvPr/>
        </p:nvCxnSpPr>
        <p:spPr>
          <a:xfrm>
            <a:off x="6105378" y="1906435"/>
            <a:ext cx="0" cy="1522565"/>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 name="Rettangolo 1">
            <a:extLst>
              <a:ext uri="{FF2B5EF4-FFF2-40B4-BE49-F238E27FC236}">
                <a16:creationId xmlns:a16="http://schemas.microsoft.com/office/drawing/2014/main" xmlns="" id="{87E02383-972A-442A-B694-8B46D7A7E20A}"/>
              </a:ext>
            </a:extLst>
          </p:cNvPr>
          <p:cNvSpPr/>
          <p:nvPr/>
        </p:nvSpPr>
        <p:spPr>
          <a:xfrm>
            <a:off x="604911" y="2443557"/>
            <a:ext cx="4895557" cy="82999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it-IT" sz="2400" dirty="0">
                <a:solidFill>
                  <a:prstClr val="black"/>
                </a:solidFill>
                <a:latin typeface="Times New Roman" panose="02020603050405020304" pitchFamily="18" charset="0"/>
                <a:cs typeface="Times New Roman" panose="02020603050405020304" pitchFamily="18" charset="0"/>
                <a:hlinkClick r:id="rId6" action="ppaction://hlinksldjump">
                  <a:extLst>
                    <a:ext uri="{A12FA001-AC4F-418D-AE19-62706E023703}">
                      <ahyp:hlinkClr xmlns:ahyp="http://schemas.microsoft.com/office/drawing/2018/hyperlinkcolor" xmlns="" val="tx"/>
                    </a:ext>
                  </a:extLst>
                </a:hlinkClick>
              </a:rPr>
              <a:t>Ufficio di Promozione Sociale</a:t>
            </a:r>
          </a:p>
          <a:p>
            <a:pPr lvl="0"/>
            <a:r>
              <a:rPr lang="it-IT" sz="2400" dirty="0">
                <a:solidFill>
                  <a:prstClr val="black"/>
                </a:solidFill>
                <a:latin typeface="Times New Roman" panose="02020603050405020304" pitchFamily="18" charset="0"/>
                <a:cs typeface="Times New Roman" panose="02020603050405020304" pitchFamily="18" charset="0"/>
                <a:hlinkClick r:id="rId6" action="ppaction://hlinksldjump">
                  <a:extLst>
                    <a:ext uri="{A12FA001-AC4F-418D-AE19-62706E023703}">
                      <ahyp:hlinkClr xmlns:ahyp="http://schemas.microsoft.com/office/drawing/2018/hyperlinkcolor" xmlns="" val="tx"/>
                    </a:ext>
                  </a:extLst>
                </a:hlinkClick>
              </a:rPr>
              <a:t>Segretariato Sociale;</a:t>
            </a:r>
            <a:endParaRPr lang="it-IT" sz="2400" dirty="0">
              <a:solidFill>
                <a:prstClr val="black"/>
              </a:solidFill>
              <a:latin typeface="Times New Roman" panose="02020603050405020304" pitchFamily="18" charset="0"/>
              <a:cs typeface="Times New Roman" panose="02020603050405020304" pitchFamily="18" charset="0"/>
            </a:endParaRPr>
          </a:p>
        </p:txBody>
      </p:sp>
      <p:sp>
        <p:nvSpPr>
          <p:cNvPr id="3" name="Rettangolo 2">
            <a:extLst>
              <a:ext uri="{FF2B5EF4-FFF2-40B4-BE49-F238E27FC236}">
                <a16:creationId xmlns:a16="http://schemas.microsoft.com/office/drawing/2014/main" xmlns="" id="{55781C79-3771-4343-809F-9B9E76A725B5}"/>
              </a:ext>
            </a:extLst>
          </p:cNvPr>
          <p:cNvSpPr/>
          <p:nvPr/>
        </p:nvSpPr>
        <p:spPr>
          <a:xfrm>
            <a:off x="6921318" y="2443557"/>
            <a:ext cx="4432482" cy="82999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solidFill>
                  <a:prstClr val="black"/>
                </a:solidFill>
                <a:latin typeface="Times New Roman" panose="02020603050405020304" pitchFamily="18" charset="0"/>
                <a:cs typeface="Times New Roman" panose="02020603050405020304" pitchFamily="18" charset="0"/>
                <a:hlinkClick r:id="rId7" action="ppaction://hlinksldjump">
                  <a:extLst>
                    <a:ext uri="{A12FA001-AC4F-418D-AE19-62706E023703}">
                      <ahyp:hlinkClr xmlns:ahyp="http://schemas.microsoft.com/office/drawing/2018/hyperlinkcolor" xmlns="" val="tx"/>
                    </a:ext>
                  </a:extLst>
                </a:hlinkClick>
              </a:rPr>
              <a:t>Servizio Sociale Professionale</a:t>
            </a:r>
            <a:endParaRPr lang="it-IT" dirty="0"/>
          </a:p>
        </p:txBody>
      </p:sp>
      <p:sp>
        <p:nvSpPr>
          <p:cNvPr id="8" name="Rettangolo 7"/>
          <p:cNvSpPr/>
          <p:nvPr/>
        </p:nvSpPr>
        <p:spPr>
          <a:xfrm>
            <a:off x="292279" y="5183945"/>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74616" y="5275344"/>
            <a:ext cx="1518151" cy="1188802"/>
          </a:xfrm>
          <a:prstGeom prst="rect">
            <a:avLst/>
          </a:prstGeom>
        </p:spPr>
      </p:pic>
    </p:spTree>
    <p:extLst>
      <p:ext uri="{BB962C8B-B14F-4D97-AF65-F5344CB8AC3E}">
        <p14:creationId xmlns:p14="http://schemas.microsoft.com/office/powerpoint/2010/main" val="1099529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0EFFC514-0E39-4107-A7F9-1722BE6AFC44}"/>
              </a:ext>
            </a:extLst>
          </p:cNvPr>
          <p:cNvSpPr txBox="1"/>
          <p:nvPr/>
        </p:nvSpPr>
        <p:spPr>
          <a:xfrm>
            <a:off x="584887" y="212555"/>
            <a:ext cx="11395880" cy="584775"/>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Ruolo dell’ Assistente Sociale all’interno dell’Ente Comunale</a:t>
            </a:r>
          </a:p>
        </p:txBody>
      </p:sp>
      <p:sp>
        <p:nvSpPr>
          <p:cNvPr id="5" name="Rettangolo 4">
            <a:extLst>
              <a:ext uri="{FF2B5EF4-FFF2-40B4-BE49-F238E27FC236}">
                <a16:creationId xmlns:a16="http://schemas.microsoft.com/office/drawing/2014/main" xmlns="" id="{A33D5140-FFA6-43F8-B753-743342B03C2E}"/>
              </a:ext>
            </a:extLst>
          </p:cNvPr>
          <p:cNvSpPr/>
          <p:nvPr/>
        </p:nvSpPr>
        <p:spPr>
          <a:xfrm>
            <a:off x="2203704" y="2131104"/>
            <a:ext cx="8922666" cy="395003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it-IT" sz="2000" dirty="0">
                <a:solidFill>
                  <a:schemeClr val="tx1"/>
                </a:solidFill>
                <a:latin typeface="Times New Roman" panose="02020603050405020304" pitchFamily="18" charset="0"/>
                <a:cs typeface="Times New Roman" panose="02020603050405020304" pitchFamily="18" charset="0"/>
              </a:rPr>
              <a:t>attività di informazione/comunicazione sui diritti, opportunità e servizi presenti sul territorio, nel rispetto dei principi di semplificazione, trasparenza e pari opportunità di accesso;</a:t>
            </a:r>
          </a:p>
          <a:p>
            <a:pPr marL="285750" indent="-285750">
              <a:buFont typeface="Arial" panose="020B0604020202020204" pitchFamily="34" charset="0"/>
              <a:buChar char="•"/>
            </a:pPr>
            <a:r>
              <a:rPr lang="it-IT" sz="2000" dirty="0">
                <a:solidFill>
                  <a:schemeClr val="tx1"/>
                </a:solidFill>
                <a:latin typeface="Times New Roman" panose="02020603050405020304" pitchFamily="18" charset="0"/>
                <a:cs typeface="Times New Roman" panose="02020603050405020304" pitchFamily="18" charset="0"/>
              </a:rPr>
              <a:t>accoglienza, accompagnamento, ascolto e orientamento sull’offerta dei servizi sociali e sanitari e sulle progettualità attive nel territorio;</a:t>
            </a:r>
          </a:p>
          <a:p>
            <a:pPr marL="285750" indent="-285750">
              <a:buFont typeface="Arial" panose="020B0604020202020204" pitchFamily="34" charset="0"/>
              <a:buChar char="•"/>
            </a:pPr>
            <a:r>
              <a:rPr lang="it-IT" sz="2000" dirty="0">
                <a:solidFill>
                  <a:schemeClr val="tx1"/>
                </a:solidFill>
                <a:latin typeface="Times New Roman" panose="02020603050405020304" pitchFamily="18" charset="0"/>
                <a:cs typeface="Times New Roman" panose="02020603050405020304" pitchFamily="18" charset="0"/>
              </a:rPr>
              <a:t>decodificazione del bisogno e accoglienza della domanda attraverso un supporto nella sua attivazione degli altri referenti territoriali della rete formale e informale per un approfondimento della richiesta;</a:t>
            </a:r>
          </a:p>
          <a:p>
            <a:pPr marL="285750" indent="-285750">
              <a:buFont typeface="Arial" panose="020B0604020202020204" pitchFamily="34" charset="0"/>
              <a:buChar char="•"/>
            </a:pPr>
            <a:r>
              <a:rPr lang="it-IT" sz="2000" dirty="0">
                <a:solidFill>
                  <a:schemeClr val="tx1"/>
                </a:solidFill>
                <a:latin typeface="Times New Roman" panose="02020603050405020304" pitchFamily="18" charset="0"/>
                <a:cs typeface="Times New Roman" panose="02020603050405020304" pitchFamily="18" charset="0"/>
              </a:rPr>
              <a:t>verifica dei requisiti di ammissibilità per la predisposizione di un progetto personalizzato;</a:t>
            </a:r>
          </a:p>
          <a:p>
            <a:pPr marL="285750" indent="-285750">
              <a:buFont typeface="Arial" panose="020B0604020202020204" pitchFamily="34" charset="0"/>
              <a:buChar char="•"/>
            </a:pPr>
            <a:r>
              <a:rPr lang="it-IT" sz="2000" dirty="0">
                <a:solidFill>
                  <a:schemeClr val="tx1"/>
                </a:solidFill>
                <a:latin typeface="Times New Roman" panose="02020603050405020304" pitchFamily="18" charset="0"/>
                <a:cs typeface="Times New Roman" panose="02020603050405020304" pitchFamily="18" charset="0"/>
              </a:rPr>
              <a:t>raccordo operativo con i servizi territoriali sociali e sanitari anche attraverso la partecipazione attiva alle Unità Multidisciplinari;</a:t>
            </a:r>
          </a:p>
          <a:p>
            <a:pPr marL="285750" indent="-285750">
              <a:buFont typeface="Arial" panose="020B0604020202020204" pitchFamily="34" charset="0"/>
              <a:buChar char="•"/>
            </a:pPr>
            <a:r>
              <a:rPr lang="it-IT" sz="2000" dirty="0">
                <a:solidFill>
                  <a:schemeClr val="tx1"/>
                </a:solidFill>
                <a:latin typeface="Times New Roman" panose="02020603050405020304" pitchFamily="18" charset="0"/>
                <a:cs typeface="Times New Roman" panose="02020603050405020304" pitchFamily="18" charset="0"/>
              </a:rPr>
              <a:t>rilevazione e monitoraggio della domanda sociale.</a:t>
            </a:r>
          </a:p>
        </p:txBody>
      </p:sp>
      <p:sp>
        <p:nvSpPr>
          <p:cNvPr id="6" name="Rettangolo 5">
            <a:extLst>
              <a:ext uri="{FF2B5EF4-FFF2-40B4-BE49-F238E27FC236}">
                <a16:creationId xmlns:a16="http://schemas.microsoft.com/office/drawing/2014/main" xmlns="" id="{AC9D32FB-443D-4EB8-AA39-0965210C1005}"/>
              </a:ext>
            </a:extLst>
          </p:cNvPr>
          <p:cNvSpPr/>
          <p:nvPr/>
        </p:nvSpPr>
        <p:spPr>
          <a:xfrm>
            <a:off x="2459500" y="817224"/>
            <a:ext cx="7272997" cy="58477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Ufficio di Promozione Sociale/Segretariato Sociale</a:t>
            </a:r>
            <a:endParaRPr lang="it-IT" dirty="0">
              <a:solidFill>
                <a:schemeClr val="tx1"/>
              </a:solidFill>
            </a:endParaRPr>
          </a:p>
        </p:txBody>
      </p:sp>
      <p:cxnSp>
        <p:nvCxnSpPr>
          <p:cNvPr id="7" name="Connettore 2 6">
            <a:extLst>
              <a:ext uri="{FF2B5EF4-FFF2-40B4-BE49-F238E27FC236}">
                <a16:creationId xmlns:a16="http://schemas.microsoft.com/office/drawing/2014/main" xmlns="" id="{C01EB4B2-F140-4902-B4DD-FDDEB532FD8F}"/>
              </a:ext>
            </a:extLst>
          </p:cNvPr>
          <p:cNvCxnSpPr>
            <a:cxnSpLocks/>
          </p:cNvCxnSpPr>
          <p:nvPr/>
        </p:nvCxnSpPr>
        <p:spPr>
          <a:xfrm>
            <a:off x="6086620" y="1421893"/>
            <a:ext cx="9378" cy="689317"/>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Rettangolo 7"/>
          <p:cNvSpPr/>
          <p:nvPr/>
        </p:nvSpPr>
        <p:spPr>
          <a:xfrm>
            <a:off x="292279" y="5193981"/>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616" y="5285380"/>
            <a:ext cx="1518151" cy="1188802"/>
          </a:xfrm>
          <a:prstGeom prst="rect">
            <a:avLst/>
          </a:prstGeom>
        </p:spPr>
      </p:pic>
    </p:spTree>
    <p:extLst>
      <p:ext uri="{BB962C8B-B14F-4D97-AF65-F5344CB8AC3E}">
        <p14:creationId xmlns:p14="http://schemas.microsoft.com/office/powerpoint/2010/main" val="3291586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FB88A83C-C013-4868-BB8F-EDAE7AA8F770}"/>
              </a:ext>
            </a:extLst>
          </p:cNvPr>
          <p:cNvSpPr txBox="1"/>
          <p:nvPr/>
        </p:nvSpPr>
        <p:spPr>
          <a:xfrm>
            <a:off x="941361" y="261133"/>
            <a:ext cx="10309273" cy="584775"/>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Ruolo dell’ Assistente Sociale all’interno dell’Ente Comunale</a:t>
            </a:r>
          </a:p>
        </p:txBody>
      </p:sp>
      <p:sp>
        <p:nvSpPr>
          <p:cNvPr id="6" name="Rettangolo 5">
            <a:hlinkClick r:id="rId2" action="ppaction://hlinksldjump"/>
            <a:extLst>
              <a:ext uri="{FF2B5EF4-FFF2-40B4-BE49-F238E27FC236}">
                <a16:creationId xmlns:a16="http://schemas.microsoft.com/office/drawing/2014/main" xmlns="" id="{F7A7D712-9457-4082-A739-C751484AA1F4}"/>
              </a:ext>
            </a:extLst>
          </p:cNvPr>
          <p:cNvSpPr/>
          <p:nvPr/>
        </p:nvSpPr>
        <p:spPr>
          <a:xfrm>
            <a:off x="3563812" y="943459"/>
            <a:ext cx="5064369" cy="71745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 Servizio Sociale Professionale</a:t>
            </a:r>
            <a:endParaRPr lang="it-IT" dirty="0">
              <a:solidFill>
                <a:schemeClr val="tx1"/>
              </a:solidFill>
            </a:endParaRPr>
          </a:p>
        </p:txBody>
      </p:sp>
      <p:sp>
        <p:nvSpPr>
          <p:cNvPr id="7" name="Rettangolo 6">
            <a:extLst>
              <a:ext uri="{FF2B5EF4-FFF2-40B4-BE49-F238E27FC236}">
                <a16:creationId xmlns:a16="http://schemas.microsoft.com/office/drawing/2014/main" xmlns="" id="{0BA38298-6BAD-4881-8DFA-F484F6135050}"/>
              </a:ext>
            </a:extLst>
          </p:cNvPr>
          <p:cNvSpPr/>
          <p:nvPr/>
        </p:nvSpPr>
        <p:spPr>
          <a:xfrm>
            <a:off x="2203787" y="2855668"/>
            <a:ext cx="8641461" cy="320981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it-IT" sz="2000" dirty="0">
                <a:solidFill>
                  <a:schemeClr val="tx1"/>
                </a:solidFill>
                <a:latin typeface="Times New Roman" panose="02020603050405020304" pitchFamily="18" charset="0"/>
                <a:cs typeface="Times New Roman" panose="02020603050405020304" pitchFamily="18" charset="0"/>
              </a:rPr>
              <a:t>lettura e decodificazione della domanda sociale;</a:t>
            </a:r>
          </a:p>
          <a:p>
            <a:pPr marL="285750" indent="-285750">
              <a:buFont typeface="Arial" panose="020B0604020202020204" pitchFamily="34" charset="0"/>
              <a:buChar char="•"/>
            </a:pPr>
            <a:r>
              <a:rPr lang="it-IT" sz="2000" dirty="0">
                <a:solidFill>
                  <a:schemeClr val="tx1"/>
                </a:solidFill>
                <a:latin typeface="Times New Roman" panose="02020603050405020304" pitchFamily="18" charset="0"/>
                <a:cs typeface="Times New Roman" panose="02020603050405020304" pitchFamily="18" charset="0"/>
              </a:rPr>
              <a:t>presa in carico della persona, della famiglia e/o del gruppo sociale;</a:t>
            </a:r>
          </a:p>
          <a:p>
            <a:pPr marL="285750" indent="-285750">
              <a:buFont typeface="Arial" panose="020B0604020202020204" pitchFamily="34" charset="0"/>
              <a:buChar char="•"/>
            </a:pPr>
            <a:r>
              <a:rPr lang="it-IT" sz="2000" dirty="0">
                <a:solidFill>
                  <a:schemeClr val="tx1"/>
                </a:solidFill>
                <a:latin typeface="Times New Roman" panose="02020603050405020304" pitchFamily="18" charset="0"/>
                <a:cs typeface="Times New Roman" panose="02020603050405020304" pitchFamily="18" charset="0"/>
              </a:rPr>
              <a:t>predisposizione di progetti personalizzati;</a:t>
            </a:r>
          </a:p>
          <a:p>
            <a:pPr marL="285750" indent="-285750">
              <a:buFont typeface="Arial" panose="020B0604020202020204" pitchFamily="34" charset="0"/>
              <a:buChar char="•"/>
            </a:pPr>
            <a:r>
              <a:rPr lang="it-IT" sz="2000" dirty="0">
                <a:solidFill>
                  <a:schemeClr val="tx1"/>
                </a:solidFill>
                <a:latin typeface="Times New Roman" panose="02020603050405020304" pitchFamily="18" charset="0"/>
                <a:cs typeface="Times New Roman" panose="02020603050405020304" pitchFamily="18" charset="0"/>
              </a:rPr>
              <a:t>attivazione e integrazione dei servizi e delle risorse in rete, l’accompagnamento e l’aiuto nel processo di promozione ed emancipazione;</a:t>
            </a:r>
          </a:p>
          <a:p>
            <a:pPr marL="285750" indent="-285750">
              <a:buFont typeface="Arial" panose="020B0604020202020204" pitchFamily="34" charset="0"/>
              <a:buChar char="•"/>
            </a:pPr>
            <a:r>
              <a:rPr lang="it-IT" sz="2000" dirty="0">
                <a:solidFill>
                  <a:schemeClr val="tx1"/>
                </a:solidFill>
                <a:latin typeface="Times New Roman" panose="02020603050405020304" pitchFamily="18" charset="0"/>
                <a:cs typeface="Times New Roman" panose="02020603050405020304" pitchFamily="18" charset="0"/>
              </a:rPr>
              <a:t>presa in carico per l’inserimento nella attività previste dai progetti POR, ATS e dagli altri progetti attivi;</a:t>
            </a:r>
          </a:p>
          <a:p>
            <a:pPr marL="285750" indent="-285750">
              <a:buFont typeface="Arial" panose="020B0604020202020204" pitchFamily="34" charset="0"/>
              <a:buChar char="•"/>
            </a:pPr>
            <a:r>
              <a:rPr lang="it-IT" sz="2000" dirty="0">
                <a:solidFill>
                  <a:schemeClr val="tx1"/>
                </a:solidFill>
                <a:latin typeface="Times New Roman" panose="02020603050405020304" pitchFamily="18" charset="0"/>
                <a:cs typeface="Times New Roman" panose="02020603050405020304" pitchFamily="18" charset="0"/>
              </a:rPr>
              <a:t>altre attività riconducibili alle competenze di Ambito, ad esempio partecipazione alle equipe territoriali che prendono in carico i nuclei familiare per gli aspetti sociali e socio sanitari.</a:t>
            </a:r>
          </a:p>
        </p:txBody>
      </p:sp>
      <p:cxnSp>
        <p:nvCxnSpPr>
          <p:cNvPr id="8" name="Connettore 2 7">
            <a:extLst>
              <a:ext uri="{FF2B5EF4-FFF2-40B4-BE49-F238E27FC236}">
                <a16:creationId xmlns:a16="http://schemas.microsoft.com/office/drawing/2014/main" xmlns="" id="{356A41F1-4908-49DF-AE6F-62D152025471}"/>
              </a:ext>
            </a:extLst>
          </p:cNvPr>
          <p:cNvCxnSpPr>
            <a:cxnSpLocks/>
          </p:cNvCxnSpPr>
          <p:nvPr/>
        </p:nvCxnSpPr>
        <p:spPr>
          <a:xfrm>
            <a:off x="6095996" y="1776933"/>
            <a:ext cx="0" cy="943055"/>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Rettangolo 8"/>
          <p:cNvSpPr/>
          <p:nvPr/>
        </p:nvSpPr>
        <p:spPr>
          <a:xfrm>
            <a:off x="246559" y="5266944"/>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896" y="5358343"/>
            <a:ext cx="1518151" cy="1188802"/>
          </a:xfrm>
          <a:prstGeom prst="rect">
            <a:avLst/>
          </a:prstGeom>
        </p:spPr>
      </p:pic>
    </p:spTree>
    <p:extLst>
      <p:ext uri="{BB962C8B-B14F-4D97-AF65-F5344CB8AC3E}">
        <p14:creationId xmlns:p14="http://schemas.microsoft.com/office/powerpoint/2010/main" val="24427272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72F62267-799D-41AA-B7AF-9D05DEF70002}"/>
              </a:ext>
            </a:extLst>
          </p:cNvPr>
          <p:cNvSpPr txBox="1"/>
          <p:nvPr/>
        </p:nvSpPr>
        <p:spPr>
          <a:xfrm>
            <a:off x="479951" y="798080"/>
            <a:ext cx="11232097" cy="584775"/>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Ruolo dell’ Assistente Sociale all’interno dell’Ente Comunale</a:t>
            </a:r>
          </a:p>
        </p:txBody>
      </p:sp>
      <p:sp>
        <p:nvSpPr>
          <p:cNvPr id="6" name="Rettangolo 5">
            <a:extLst>
              <a:ext uri="{FF2B5EF4-FFF2-40B4-BE49-F238E27FC236}">
                <a16:creationId xmlns:a16="http://schemas.microsoft.com/office/drawing/2014/main" xmlns="" id="{22989DF5-DA32-4862-83CB-ACA45753CB25}"/>
              </a:ext>
            </a:extLst>
          </p:cNvPr>
          <p:cNvSpPr/>
          <p:nvPr/>
        </p:nvSpPr>
        <p:spPr>
          <a:xfrm>
            <a:off x="4695568" y="1772529"/>
            <a:ext cx="3660641" cy="58477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dirty="0">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Area Disagio Adulto:</a:t>
            </a:r>
            <a:endParaRPr lang="it-IT" sz="2400" dirty="0">
              <a:solidFill>
                <a:schemeClr val="tx1"/>
              </a:solidFill>
              <a:latin typeface="Times New Roman" panose="02020603050405020304" pitchFamily="18" charset="0"/>
              <a:cs typeface="Times New Roman" panose="02020603050405020304" pitchFamily="18" charset="0"/>
            </a:endParaRPr>
          </a:p>
        </p:txBody>
      </p:sp>
      <p:sp>
        <p:nvSpPr>
          <p:cNvPr id="2" name="Rettangolo 1"/>
          <p:cNvSpPr/>
          <p:nvPr/>
        </p:nvSpPr>
        <p:spPr>
          <a:xfrm>
            <a:off x="1021492" y="2627870"/>
            <a:ext cx="10865708" cy="69197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it-IT" sz="1600" u="sng" dirty="0">
                <a:solidFill>
                  <a:prstClr val="black"/>
                </a:solidFill>
                <a:latin typeface="Times New Roman" panose="02020603050405020304" pitchFamily="18" charset="0"/>
                <a:cs typeface="Times New Roman" panose="02020603050405020304" pitchFamily="18" charset="0"/>
              </a:rPr>
              <a:t>Richiesta contributi economici</a:t>
            </a:r>
            <a:r>
              <a:rPr lang="it-IT" sz="1600" dirty="0">
                <a:solidFill>
                  <a:prstClr val="black"/>
                </a:solidFill>
                <a:latin typeface="Times New Roman" panose="02020603050405020304" pitchFamily="18" charset="0"/>
                <a:cs typeface="Times New Roman" panose="02020603050405020304" pitchFamily="18" charset="0"/>
              </a:rPr>
              <a:t>: es. pagamento utenze ed affitto =&gt; Rilevazione bisogno/Decodifica domanda in fase di colloquio – Relazione sociale per </a:t>
            </a:r>
            <a:r>
              <a:rPr lang="it-IT" sz="1600" dirty="0" err="1">
                <a:solidFill>
                  <a:prstClr val="black"/>
                </a:solidFill>
                <a:latin typeface="Times New Roman" panose="02020603050405020304" pitchFamily="18" charset="0"/>
                <a:cs typeface="Times New Roman" panose="02020603050405020304" pitchFamily="18" charset="0"/>
              </a:rPr>
              <a:t>Resp</a:t>
            </a:r>
            <a:r>
              <a:rPr lang="it-IT" sz="1600" dirty="0">
                <a:solidFill>
                  <a:prstClr val="black"/>
                </a:solidFill>
                <a:latin typeface="Times New Roman" panose="02020603050405020304" pitchFamily="18" charset="0"/>
                <a:cs typeface="Times New Roman" panose="02020603050405020304" pitchFamily="18" charset="0"/>
              </a:rPr>
              <a:t>. Settore oppure Convenzione con Terzo Settore per erogazione contributi (</a:t>
            </a:r>
            <a:r>
              <a:rPr lang="it-IT" sz="1600" dirty="0" err="1">
                <a:solidFill>
                  <a:prstClr val="black"/>
                </a:solidFill>
                <a:latin typeface="Times New Roman" panose="02020603050405020304" pitchFamily="18" charset="0"/>
                <a:cs typeface="Times New Roman" panose="02020603050405020304" pitchFamily="18" charset="0"/>
              </a:rPr>
              <a:t>Dlgs</a:t>
            </a:r>
            <a:r>
              <a:rPr lang="it-IT" sz="1600" dirty="0">
                <a:solidFill>
                  <a:prstClr val="black"/>
                </a:solidFill>
                <a:latin typeface="Times New Roman" panose="02020603050405020304" pitchFamily="18" charset="0"/>
                <a:cs typeface="Times New Roman" panose="02020603050405020304" pitchFamily="18" charset="0"/>
              </a:rPr>
              <a:t> 117/17 Art. 56)</a:t>
            </a:r>
            <a:endParaRPr lang="it-IT" sz="1600" dirty="0">
              <a:solidFill>
                <a:prstClr val="white"/>
              </a:solidFill>
            </a:endParaRPr>
          </a:p>
        </p:txBody>
      </p:sp>
      <p:sp>
        <p:nvSpPr>
          <p:cNvPr id="3" name="Rettangolo 2"/>
          <p:cNvSpPr/>
          <p:nvPr/>
        </p:nvSpPr>
        <p:spPr>
          <a:xfrm>
            <a:off x="3116687" y="3483281"/>
            <a:ext cx="6503831" cy="65902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u="sng" dirty="0">
                <a:solidFill>
                  <a:schemeClr val="tx1"/>
                </a:solidFill>
                <a:latin typeface="Times New Roman" panose="02020603050405020304" pitchFamily="18" charset="0"/>
                <a:cs typeface="Times New Roman" panose="02020603050405020304" pitchFamily="18" charset="0"/>
              </a:rPr>
              <a:t>Disagio abitativo</a:t>
            </a:r>
            <a:r>
              <a:rPr lang="it-IT" sz="1600" dirty="0">
                <a:solidFill>
                  <a:schemeClr val="tx1"/>
                </a:solidFill>
                <a:latin typeface="Times New Roman" panose="02020603050405020304" pitchFamily="18" charset="0"/>
                <a:cs typeface="Times New Roman" panose="02020603050405020304" pitchFamily="18" charset="0"/>
              </a:rPr>
              <a:t>: alloggi ERP, </a:t>
            </a:r>
            <a:r>
              <a:rPr lang="it-IT" sz="1600" dirty="0" err="1">
                <a:solidFill>
                  <a:schemeClr val="tx1"/>
                </a:solidFill>
                <a:latin typeface="Times New Roman" panose="02020603050405020304" pitchFamily="18" charset="0"/>
                <a:cs typeface="Times New Roman" panose="02020603050405020304" pitchFamily="18" charset="0"/>
              </a:rPr>
              <a:t>housing</a:t>
            </a:r>
            <a:r>
              <a:rPr lang="it-IT" sz="1600" dirty="0">
                <a:solidFill>
                  <a:schemeClr val="tx1"/>
                </a:solidFill>
                <a:latin typeface="Times New Roman" panose="02020603050405020304" pitchFamily="18" charset="0"/>
                <a:cs typeface="Times New Roman" panose="02020603050405020304" pitchFamily="18" charset="0"/>
              </a:rPr>
              <a:t> sociale, bandi regionali e/o comunali</a:t>
            </a:r>
          </a:p>
        </p:txBody>
      </p:sp>
      <p:sp>
        <p:nvSpPr>
          <p:cNvPr id="5" name="Rettangolo 4"/>
          <p:cNvSpPr/>
          <p:nvPr/>
        </p:nvSpPr>
        <p:spPr>
          <a:xfrm>
            <a:off x="4506085" y="4305740"/>
            <a:ext cx="3912997" cy="60136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u="sng" dirty="0">
                <a:solidFill>
                  <a:schemeClr val="tx1"/>
                </a:solidFill>
                <a:latin typeface="Times New Roman" panose="02020603050405020304" pitchFamily="18" charset="0"/>
                <a:cs typeface="Times New Roman" panose="02020603050405020304" pitchFamily="18" charset="0"/>
              </a:rPr>
              <a:t>Difficoltà lavorative</a:t>
            </a:r>
            <a:r>
              <a:rPr lang="it-IT" sz="1600" dirty="0">
                <a:solidFill>
                  <a:schemeClr val="tx1"/>
                </a:solidFill>
                <a:latin typeface="Times New Roman" panose="02020603050405020304" pitchFamily="18" charset="0"/>
                <a:cs typeface="Times New Roman" panose="02020603050405020304" pitchFamily="18" charset="0"/>
              </a:rPr>
              <a:t>: CPI, supporto CV, TIS</a:t>
            </a:r>
          </a:p>
        </p:txBody>
      </p:sp>
      <p:sp>
        <p:nvSpPr>
          <p:cNvPr id="7" name="Rettangolo 6"/>
          <p:cNvSpPr/>
          <p:nvPr/>
        </p:nvSpPr>
        <p:spPr>
          <a:xfrm>
            <a:off x="4695568" y="5070535"/>
            <a:ext cx="3534032" cy="65902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u="sng" dirty="0">
                <a:solidFill>
                  <a:schemeClr val="tx1"/>
                </a:solidFill>
                <a:latin typeface="Times New Roman" panose="02020603050405020304" pitchFamily="18" charset="0"/>
                <a:cs typeface="Times New Roman" panose="02020603050405020304" pitchFamily="18" charset="0"/>
              </a:rPr>
              <a:t>Disabilità</a:t>
            </a:r>
            <a:r>
              <a:rPr lang="it-IT" sz="1600" dirty="0">
                <a:solidFill>
                  <a:schemeClr val="tx1"/>
                </a:solidFill>
                <a:latin typeface="Times New Roman" panose="02020603050405020304" pitchFamily="18" charset="0"/>
                <a:cs typeface="Times New Roman" panose="02020603050405020304" pitchFamily="18" charset="0"/>
              </a:rPr>
              <a:t>: SAD, SAS, SADE, trasporto </a:t>
            </a:r>
          </a:p>
        </p:txBody>
      </p:sp>
      <p:sp>
        <p:nvSpPr>
          <p:cNvPr id="8" name="Rettangolo 7"/>
          <p:cNvSpPr/>
          <p:nvPr/>
        </p:nvSpPr>
        <p:spPr>
          <a:xfrm>
            <a:off x="337999" y="5263978"/>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0336" y="5355377"/>
            <a:ext cx="1518151" cy="1188802"/>
          </a:xfrm>
          <a:prstGeom prst="rect">
            <a:avLst/>
          </a:prstGeom>
        </p:spPr>
      </p:pic>
    </p:spTree>
    <p:extLst>
      <p:ext uri="{BB962C8B-B14F-4D97-AF65-F5344CB8AC3E}">
        <p14:creationId xmlns:p14="http://schemas.microsoft.com/office/powerpoint/2010/main" val="180380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C96FA7A8-9488-4FE1-B10D-043848F9F205}"/>
              </a:ext>
            </a:extLst>
          </p:cNvPr>
          <p:cNvSpPr txBox="1"/>
          <p:nvPr/>
        </p:nvSpPr>
        <p:spPr>
          <a:xfrm>
            <a:off x="950505" y="82049"/>
            <a:ext cx="10309273" cy="584775"/>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Ruolo dell’ Assistente Sociale all’interno dell’Ente Comunale</a:t>
            </a:r>
          </a:p>
        </p:txBody>
      </p:sp>
      <p:sp>
        <p:nvSpPr>
          <p:cNvPr id="5" name="Rettangolo 4">
            <a:extLst>
              <a:ext uri="{FF2B5EF4-FFF2-40B4-BE49-F238E27FC236}">
                <a16:creationId xmlns:a16="http://schemas.microsoft.com/office/drawing/2014/main" xmlns="" id="{1B89D8FD-4289-4445-8CA0-47B410257800}"/>
              </a:ext>
            </a:extLst>
          </p:cNvPr>
          <p:cNvSpPr/>
          <p:nvPr/>
        </p:nvSpPr>
        <p:spPr>
          <a:xfrm>
            <a:off x="3900939" y="604169"/>
            <a:ext cx="4577990" cy="56037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400" dirty="0">
              <a:solidFill>
                <a:prstClr val="black"/>
              </a:solidFill>
              <a:latin typeface="Times New Roman" panose="02020603050405020304" pitchFamily="18" charset="0"/>
              <a:cs typeface="Times New Roman" panose="02020603050405020304" pitchFamily="18" charset="0"/>
            </a:endParaRPr>
          </a:p>
          <a:p>
            <a:pPr algn="ctr"/>
            <a:r>
              <a:rPr lang="it-IT" sz="2400" dirty="0">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Rapporti con l’Autorità Giudiziaria</a:t>
            </a:r>
            <a:endParaRPr lang="it-IT" sz="2400" dirty="0">
              <a:solidFill>
                <a:schemeClr val="tx1"/>
              </a:solidFill>
              <a:latin typeface="Times New Roman" panose="02020603050405020304" pitchFamily="18" charset="0"/>
              <a:cs typeface="Times New Roman" panose="02020603050405020304" pitchFamily="18" charset="0"/>
            </a:endParaRPr>
          </a:p>
          <a:p>
            <a:pPr algn="ctr"/>
            <a:endParaRPr lang="it-IT" dirty="0"/>
          </a:p>
        </p:txBody>
      </p:sp>
      <p:sp>
        <p:nvSpPr>
          <p:cNvPr id="2" name="Rettangolo 1"/>
          <p:cNvSpPr/>
          <p:nvPr/>
        </p:nvSpPr>
        <p:spPr>
          <a:xfrm>
            <a:off x="7424926" y="1353576"/>
            <a:ext cx="4546980" cy="96688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solidFill>
                  <a:schemeClr val="tx1"/>
                </a:solidFill>
                <a:latin typeface="Times New Roman" panose="02020603050405020304" pitchFamily="18" charset="0"/>
                <a:cs typeface="Times New Roman" panose="02020603050405020304" pitchFamily="18" charset="0"/>
              </a:rPr>
              <a:t>Procura della Repubblica presso il Tribunale per i Minorenni: </a:t>
            </a:r>
            <a:r>
              <a:rPr lang="it-IT" sz="1400" dirty="0">
                <a:solidFill>
                  <a:schemeClr val="tx1"/>
                </a:solidFill>
                <a:latin typeface="Times New Roman" panose="02020603050405020304" pitchFamily="18" charset="0"/>
                <a:cs typeface="Times New Roman" panose="02020603050405020304" pitchFamily="18" charset="0"/>
              </a:rPr>
              <a:t>inchiesta socio-ambientale ai sensi della L. 382/1975 e degli artt. 22 e </a:t>
            </a:r>
            <a:r>
              <a:rPr lang="it-IT" sz="1400" dirty="0" err="1">
                <a:solidFill>
                  <a:schemeClr val="tx1"/>
                </a:solidFill>
                <a:latin typeface="Times New Roman" panose="02020603050405020304" pitchFamily="18" charset="0"/>
                <a:cs typeface="Times New Roman" panose="02020603050405020304" pitchFamily="18" charset="0"/>
              </a:rPr>
              <a:t>ss</a:t>
            </a:r>
            <a:r>
              <a:rPr lang="it-IT" sz="1400" dirty="0">
                <a:solidFill>
                  <a:schemeClr val="tx1"/>
                </a:solidFill>
                <a:latin typeface="Times New Roman" panose="02020603050405020304" pitchFamily="18" charset="0"/>
                <a:cs typeface="Times New Roman" panose="02020603050405020304" pitchFamily="18" charset="0"/>
              </a:rPr>
              <a:t> del D.P.R. </a:t>
            </a:r>
            <a:r>
              <a:rPr lang="it-IT" sz="1400" dirty="0" smtClean="0">
                <a:solidFill>
                  <a:schemeClr val="tx1"/>
                </a:solidFill>
                <a:latin typeface="Times New Roman" panose="02020603050405020304" pitchFamily="18" charset="0"/>
                <a:cs typeface="Times New Roman" panose="02020603050405020304" pitchFamily="18" charset="0"/>
              </a:rPr>
              <a:t>616/1977</a:t>
            </a:r>
          </a:p>
        </p:txBody>
      </p:sp>
      <p:sp>
        <p:nvSpPr>
          <p:cNvPr id="6" name="Rettangolo 5"/>
          <p:cNvSpPr/>
          <p:nvPr/>
        </p:nvSpPr>
        <p:spPr>
          <a:xfrm>
            <a:off x="578296" y="1353576"/>
            <a:ext cx="2331142" cy="96880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latin typeface="Times New Roman" panose="02020603050405020304" pitchFamily="18" charset="0"/>
                <a:cs typeface="Times New Roman" panose="02020603050405020304" pitchFamily="18" charset="0"/>
              </a:rPr>
              <a:t>Tribunale Ordinario: Ufficio del Giudice Tutelare</a:t>
            </a:r>
          </a:p>
        </p:txBody>
      </p:sp>
      <p:sp>
        <p:nvSpPr>
          <p:cNvPr id="7" name="Rettangolo 6"/>
          <p:cNvSpPr/>
          <p:nvPr/>
        </p:nvSpPr>
        <p:spPr>
          <a:xfrm>
            <a:off x="301424" y="3240234"/>
            <a:ext cx="3125518" cy="173542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a:solidFill>
                  <a:schemeClr val="tx1"/>
                </a:solidFill>
                <a:latin typeface="Times New Roman" panose="02020603050405020304" pitchFamily="18" charset="0"/>
                <a:cs typeface="Times New Roman" panose="02020603050405020304" pitchFamily="18" charset="0"/>
              </a:rPr>
              <a:t>Interventi a favore dei/delle beneficiari/e dell’Amministrazione di Sostegno di cui all’art. 404 e </a:t>
            </a:r>
            <a:r>
              <a:rPr lang="it-IT" sz="1600" dirty="0" err="1">
                <a:solidFill>
                  <a:schemeClr val="tx1"/>
                </a:solidFill>
                <a:latin typeface="Times New Roman" panose="02020603050405020304" pitchFamily="18" charset="0"/>
                <a:cs typeface="Times New Roman" panose="02020603050405020304" pitchFamily="18" charset="0"/>
              </a:rPr>
              <a:t>ss</a:t>
            </a:r>
            <a:r>
              <a:rPr lang="it-IT" sz="1600" dirty="0">
                <a:solidFill>
                  <a:schemeClr val="tx1"/>
                </a:solidFill>
                <a:latin typeface="Times New Roman" panose="02020603050405020304" pitchFamily="18" charset="0"/>
                <a:cs typeface="Times New Roman" panose="02020603050405020304" pitchFamily="18" charset="0"/>
              </a:rPr>
              <a:t> del Codice Civile: monitoraggio, adempimenti, planning con altri servizi territoriali…</a:t>
            </a:r>
          </a:p>
        </p:txBody>
      </p:sp>
      <p:cxnSp>
        <p:nvCxnSpPr>
          <p:cNvPr id="8" name="Connettore 2 7">
            <a:extLst>
              <a:ext uri="{FF2B5EF4-FFF2-40B4-BE49-F238E27FC236}">
                <a16:creationId xmlns:a16="http://schemas.microsoft.com/office/drawing/2014/main" xmlns="" id="{356A41F1-4908-49DF-AE6F-62D152025471}"/>
              </a:ext>
            </a:extLst>
          </p:cNvPr>
          <p:cNvCxnSpPr>
            <a:cxnSpLocks/>
          </p:cNvCxnSpPr>
          <p:nvPr/>
        </p:nvCxnSpPr>
        <p:spPr>
          <a:xfrm flipH="1">
            <a:off x="1742222" y="2413780"/>
            <a:ext cx="1645" cy="826454"/>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Rettangolo 8"/>
          <p:cNvSpPr/>
          <p:nvPr/>
        </p:nvSpPr>
        <p:spPr>
          <a:xfrm>
            <a:off x="7916563" y="2725830"/>
            <a:ext cx="4055344" cy="298299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4608" y="2832015"/>
            <a:ext cx="3780226" cy="2786189"/>
          </a:xfrm>
          <a:prstGeom prst="rect">
            <a:avLst/>
          </a:prstGeom>
        </p:spPr>
      </p:pic>
      <p:sp>
        <p:nvSpPr>
          <p:cNvPr id="11" name="Rettangolo 10"/>
          <p:cNvSpPr/>
          <p:nvPr/>
        </p:nvSpPr>
        <p:spPr>
          <a:xfrm>
            <a:off x="301423" y="5266653"/>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2" name="Immagin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3760" y="5358052"/>
            <a:ext cx="1518151" cy="1188802"/>
          </a:xfrm>
          <a:prstGeom prst="rect">
            <a:avLst/>
          </a:prstGeom>
        </p:spPr>
      </p:pic>
      <p:cxnSp>
        <p:nvCxnSpPr>
          <p:cNvPr id="14" name="Connettore 2 13">
            <a:extLst>
              <a:ext uri="{FF2B5EF4-FFF2-40B4-BE49-F238E27FC236}">
                <a16:creationId xmlns:a16="http://schemas.microsoft.com/office/drawing/2014/main" xmlns="" id="{356A41F1-4908-49DF-AE6F-62D152025471}"/>
              </a:ext>
            </a:extLst>
          </p:cNvPr>
          <p:cNvCxnSpPr>
            <a:cxnSpLocks/>
          </p:cNvCxnSpPr>
          <p:nvPr/>
        </p:nvCxnSpPr>
        <p:spPr>
          <a:xfrm>
            <a:off x="10173727" y="2361017"/>
            <a:ext cx="10568" cy="334811"/>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ttangolo 17"/>
          <p:cNvSpPr/>
          <p:nvPr/>
        </p:nvSpPr>
        <p:spPr>
          <a:xfrm>
            <a:off x="4063243" y="1347837"/>
            <a:ext cx="2852928" cy="97836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tx1"/>
                </a:solidFill>
                <a:latin typeface="Times New Roman" panose="02020603050405020304" pitchFamily="18" charset="0"/>
                <a:cs typeface="Times New Roman" panose="02020603050405020304" pitchFamily="18" charset="0"/>
              </a:rPr>
              <a:t>Tribunale/Magistrato di </a:t>
            </a:r>
            <a:r>
              <a:rPr lang="it-IT" dirty="0">
                <a:solidFill>
                  <a:schemeClr val="tx1"/>
                </a:solidFill>
                <a:latin typeface="Times New Roman" panose="02020603050405020304" pitchFamily="18" charset="0"/>
                <a:cs typeface="Times New Roman" panose="02020603050405020304" pitchFamily="18" charset="0"/>
              </a:rPr>
              <a:t>Sorveglianza</a:t>
            </a:r>
          </a:p>
        </p:txBody>
      </p:sp>
      <p:cxnSp>
        <p:nvCxnSpPr>
          <p:cNvPr id="20" name="Connettore 2 19">
            <a:extLst>
              <a:ext uri="{FF2B5EF4-FFF2-40B4-BE49-F238E27FC236}">
                <a16:creationId xmlns:a16="http://schemas.microsoft.com/office/drawing/2014/main" xmlns="" id="{356A41F1-4908-49DF-AE6F-62D152025471}"/>
              </a:ext>
            </a:extLst>
          </p:cNvPr>
          <p:cNvCxnSpPr>
            <a:cxnSpLocks/>
          </p:cNvCxnSpPr>
          <p:nvPr/>
        </p:nvCxnSpPr>
        <p:spPr>
          <a:xfrm>
            <a:off x="5495326" y="3387347"/>
            <a:ext cx="0" cy="513839"/>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Rettangolo 21"/>
          <p:cNvSpPr/>
          <p:nvPr/>
        </p:nvSpPr>
        <p:spPr>
          <a:xfrm>
            <a:off x="4090269" y="4026165"/>
            <a:ext cx="2852928" cy="139874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a:solidFill>
                  <a:schemeClr val="tx1"/>
                </a:solidFill>
                <a:latin typeface="Times New Roman" panose="02020603050405020304" pitchFamily="18" charset="0"/>
                <a:cs typeface="Times New Roman" panose="02020603050405020304" pitchFamily="18" charset="0"/>
              </a:rPr>
              <a:t>Collaborazione nelle progettualità previste dalla L.354/1975: attività di volontariato quale misura alternativa alla detenzione</a:t>
            </a:r>
          </a:p>
        </p:txBody>
      </p:sp>
      <p:sp>
        <p:nvSpPr>
          <p:cNvPr id="24" name="Rettangolo 23"/>
          <p:cNvSpPr/>
          <p:nvPr/>
        </p:nvSpPr>
        <p:spPr>
          <a:xfrm>
            <a:off x="4090269" y="2951582"/>
            <a:ext cx="2852928" cy="36021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a:solidFill>
                  <a:schemeClr val="tx1"/>
                </a:solidFill>
                <a:latin typeface="Times New Roman" panose="02020603050405020304" pitchFamily="18" charset="0"/>
                <a:cs typeface="Times New Roman" panose="02020603050405020304" pitchFamily="18" charset="0"/>
              </a:rPr>
              <a:t>Uepe</a:t>
            </a:r>
            <a:endParaRPr lang="it-IT" dirty="0">
              <a:solidFill>
                <a:schemeClr val="tx1"/>
              </a:solidFill>
              <a:latin typeface="Times New Roman" panose="02020603050405020304" pitchFamily="18" charset="0"/>
              <a:cs typeface="Times New Roman" panose="02020603050405020304" pitchFamily="18" charset="0"/>
            </a:endParaRPr>
          </a:p>
        </p:txBody>
      </p:sp>
      <p:cxnSp>
        <p:nvCxnSpPr>
          <p:cNvPr id="26" name="Connettore 2 25">
            <a:extLst>
              <a:ext uri="{FF2B5EF4-FFF2-40B4-BE49-F238E27FC236}">
                <a16:creationId xmlns:a16="http://schemas.microsoft.com/office/drawing/2014/main" xmlns="" id="{356A41F1-4908-49DF-AE6F-62D152025471}"/>
              </a:ext>
            </a:extLst>
          </p:cNvPr>
          <p:cNvCxnSpPr>
            <a:cxnSpLocks/>
          </p:cNvCxnSpPr>
          <p:nvPr/>
        </p:nvCxnSpPr>
        <p:spPr>
          <a:xfrm>
            <a:off x="5489707" y="2361017"/>
            <a:ext cx="0" cy="513839"/>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Rettangolo 16"/>
          <p:cNvSpPr/>
          <p:nvPr/>
        </p:nvSpPr>
        <p:spPr>
          <a:xfrm>
            <a:off x="7916562" y="5840628"/>
            <a:ext cx="4055344" cy="79762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dirty="0">
                <a:solidFill>
                  <a:schemeClr val="tx1"/>
                </a:solidFill>
                <a:latin typeface="Times New Roman" panose="02020603050405020304" pitchFamily="18" charset="0"/>
                <a:cs typeface="Times New Roman" panose="02020603050405020304" pitchFamily="18" charset="0"/>
              </a:rPr>
              <a:t>USSM: richiesta di collaborazione ai sensi degli artt. </a:t>
            </a:r>
            <a:r>
              <a:rPr lang="it-IT" sz="1400" u="sng" dirty="0">
                <a:solidFill>
                  <a:schemeClr val="tx1"/>
                </a:solidFill>
                <a:latin typeface="Times New Roman" panose="02020603050405020304" pitchFamily="18" charset="0"/>
                <a:cs typeface="Times New Roman" panose="02020603050405020304" pitchFamily="18" charset="0"/>
              </a:rPr>
              <a:t>6</a:t>
            </a:r>
            <a:r>
              <a:rPr lang="it-IT" sz="1400" dirty="0">
                <a:solidFill>
                  <a:schemeClr val="tx1"/>
                </a:solidFill>
                <a:latin typeface="Times New Roman" panose="02020603050405020304" pitchFamily="18" charset="0"/>
                <a:cs typeface="Times New Roman" panose="02020603050405020304" pitchFamily="18" charset="0"/>
              </a:rPr>
              <a:t>, 9 e 12 del D.P.R. 448/88, oltre che degli artt. </a:t>
            </a:r>
            <a:r>
              <a:rPr lang="it-IT" sz="1400" u="sng" dirty="0">
                <a:solidFill>
                  <a:schemeClr val="tx1"/>
                </a:solidFill>
                <a:latin typeface="Times New Roman" panose="02020603050405020304" pitchFamily="18" charset="0"/>
                <a:cs typeface="Times New Roman" panose="02020603050405020304" pitchFamily="18" charset="0"/>
              </a:rPr>
              <a:t>13</a:t>
            </a:r>
            <a:r>
              <a:rPr lang="it-IT" sz="1400" dirty="0">
                <a:solidFill>
                  <a:schemeClr val="tx1"/>
                </a:solidFill>
                <a:latin typeface="Times New Roman" panose="02020603050405020304" pitchFamily="18" charset="0"/>
                <a:cs typeface="Times New Roman" panose="02020603050405020304" pitchFamily="18" charset="0"/>
              </a:rPr>
              <a:t> e 14 del D.L. 272/89</a:t>
            </a:r>
            <a:endParaRPr lang="it-IT" sz="1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4846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500"/>
                                        <p:tgtEl>
                                          <p:spTgt spid="2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fade">
                                      <p:cBhvr>
                                        <p:cTn id="47" dur="500"/>
                                        <p:tgtEl>
                                          <p:spTgt spid="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fade">
                                      <p:cBhvr>
                                        <p:cTn id="57" dur="500"/>
                                        <p:tgtEl>
                                          <p:spTgt spid="9"/>
                                        </p:tgtEl>
                                      </p:cBhvr>
                                    </p:animEffect>
                                  </p:childTnLst>
                                </p:cTn>
                              </p:par>
                              <p:par>
                                <p:cTn id="58" presetID="10" presetClass="entr" presetSubtype="0" fill="hold" nodeType="with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fade">
                                      <p:cBhvr>
                                        <p:cTn id="60" dur="500"/>
                                        <p:tgtEl>
                                          <p:spTgt spid="10"/>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fade">
                                      <p:cBhvr>
                                        <p:cTn id="6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9" grpId="0" animBg="1"/>
      <p:bldP spid="18" grpId="0" animBg="1"/>
      <p:bldP spid="22" grpId="0" animBg="1"/>
      <p:bldP spid="24" grpId="0" animBg="1"/>
      <p:bldP spid="1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AB9A90FA-F3D7-4175-963E-F5317D614C58}"/>
              </a:ext>
            </a:extLst>
          </p:cNvPr>
          <p:cNvSpPr txBox="1"/>
          <p:nvPr/>
        </p:nvSpPr>
        <p:spPr>
          <a:xfrm>
            <a:off x="596421" y="547649"/>
            <a:ext cx="11232097" cy="584775"/>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Ruolo dell’ Assistente Sociale all’interno dell’Ente Comunale</a:t>
            </a:r>
          </a:p>
        </p:txBody>
      </p:sp>
      <p:sp>
        <p:nvSpPr>
          <p:cNvPr id="6" name="Rettangolo 5"/>
          <p:cNvSpPr/>
          <p:nvPr/>
        </p:nvSpPr>
        <p:spPr>
          <a:xfrm>
            <a:off x="932015" y="2199504"/>
            <a:ext cx="10149016" cy="130157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a:solidFill>
                  <a:schemeClr val="tx1"/>
                </a:solidFill>
                <a:latin typeface="Times New Roman" panose="02020603050405020304" pitchFamily="18" charset="0"/>
                <a:cs typeface="Times New Roman" panose="02020603050405020304" pitchFamily="18" charset="0"/>
              </a:rPr>
              <a:t>Accordo del </a:t>
            </a:r>
            <a:r>
              <a:rPr lang="it-IT" sz="1600" dirty="0" smtClean="0">
                <a:solidFill>
                  <a:schemeClr val="tx1"/>
                </a:solidFill>
                <a:latin typeface="Times New Roman" panose="02020603050405020304" pitchFamily="18" charset="0"/>
                <a:cs typeface="Times New Roman" panose="02020603050405020304" pitchFamily="18" charset="0"/>
              </a:rPr>
              <a:t>22/01/2015, ulteriormente integrato nel 2017, </a:t>
            </a:r>
            <a:r>
              <a:rPr lang="it-IT" sz="1600" dirty="0">
                <a:solidFill>
                  <a:schemeClr val="tx1"/>
                </a:solidFill>
                <a:latin typeface="Times New Roman" panose="02020603050405020304" pitchFamily="18" charset="0"/>
                <a:cs typeface="Times New Roman" panose="02020603050405020304" pitchFamily="18" charset="0"/>
              </a:rPr>
              <a:t>raggiunto in sede di Conferenza permanente per i rapporti tra lo Stato, le Regioni e le Province autonome di Trento e Bolzano sul documento recante “Linee guida per i tirocini di orientamento, formazione e inserimento/reinserimento finalizzati all’inclusione sociale, all’autonomia delle persone e alla riabilitazione”. </a:t>
            </a:r>
          </a:p>
        </p:txBody>
      </p:sp>
      <p:sp>
        <p:nvSpPr>
          <p:cNvPr id="9" name="Rettangolo 8"/>
          <p:cNvSpPr/>
          <p:nvPr/>
        </p:nvSpPr>
        <p:spPr>
          <a:xfrm>
            <a:off x="4301552" y="1210963"/>
            <a:ext cx="3554549" cy="55193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Tirocini di Inclusione Sociale</a:t>
            </a:r>
            <a:endParaRPr lang="it-IT" sz="2000" dirty="0">
              <a:solidFill>
                <a:schemeClr val="tx1"/>
              </a:solidFill>
              <a:latin typeface="Times New Roman" panose="02020603050405020304" pitchFamily="18" charset="0"/>
              <a:cs typeface="Times New Roman" panose="02020603050405020304" pitchFamily="18" charset="0"/>
            </a:endParaRPr>
          </a:p>
        </p:txBody>
      </p:sp>
      <p:sp>
        <p:nvSpPr>
          <p:cNvPr id="12" name="Rettangolo 11"/>
          <p:cNvSpPr/>
          <p:nvPr/>
        </p:nvSpPr>
        <p:spPr>
          <a:xfrm>
            <a:off x="2312422" y="3967191"/>
            <a:ext cx="7388201" cy="77435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it-IT" sz="1600" dirty="0">
                <a:solidFill>
                  <a:prstClr val="black"/>
                </a:solidFill>
                <a:latin typeface="Times New Roman" panose="02020603050405020304" pitchFamily="18" charset="0"/>
                <a:cs typeface="Times New Roman" panose="02020603050405020304" pitchFamily="18" charset="0"/>
              </a:rPr>
              <a:t>riconosciuto quale intervento a contrasto della povertà dal </a:t>
            </a:r>
            <a:r>
              <a:rPr lang="it-IT" sz="1600" dirty="0" err="1">
                <a:solidFill>
                  <a:prstClr val="black"/>
                </a:solidFill>
                <a:latin typeface="Times New Roman" panose="02020603050405020304" pitchFamily="18" charset="0"/>
                <a:cs typeface="Times New Roman" panose="02020603050405020304" pitchFamily="18" charset="0"/>
              </a:rPr>
              <a:t>D.Lgs.</a:t>
            </a:r>
            <a:r>
              <a:rPr lang="it-IT" sz="1600" dirty="0">
                <a:solidFill>
                  <a:prstClr val="black"/>
                </a:solidFill>
                <a:latin typeface="Times New Roman" panose="02020603050405020304" pitchFamily="18" charset="0"/>
                <a:cs typeface="Times New Roman" panose="02020603050405020304" pitchFamily="18" charset="0"/>
              </a:rPr>
              <a:t> n. 147/2017 (LEP)</a:t>
            </a:r>
          </a:p>
          <a:p>
            <a:pPr marL="285750" lvl="0" indent="-285750">
              <a:buFont typeface="Arial" panose="020B0604020202020204" pitchFamily="34" charset="0"/>
              <a:buChar char="•"/>
            </a:pPr>
            <a:r>
              <a:rPr lang="it-IT" sz="1600" dirty="0">
                <a:solidFill>
                  <a:prstClr val="black"/>
                </a:solidFill>
                <a:latin typeface="Times New Roman" panose="02020603050405020304" pitchFamily="18" charset="0"/>
                <a:cs typeface="Times New Roman" panose="02020603050405020304" pitchFamily="18" charset="0"/>
              </a:rPr>
              <a:t>D.G.R. 593/18</a:t>
            </a:r>
          </a:p>
          <a:p>
            <a:pPr lvl="0" algn="ctr"/>
            <a:endParaRPr lang="it-IT" sz="1600" dirty="0">
              <a:solidFill>
                <a:prstClr val="black"/>
              </a:solidFill>
              <a:latin typeface="Times New Roman" panose="02020603050405020304" pitchFamily="18" charset="0"/>
              <a:cs typeface="Times New Roman" panose="02020603050405020304" pitchFamily="18" charset="0"/>
            </a:endParaRPr>
          </a:p>
        </p:txBody>
      </p:sp>
      <p:sp>
        <p:nvSpPr>
          <p:cNvPr id="13" name="Rettangolo 12"/>
          <p:cNvSpPr/>
          <p:nvPr/>
        </p:nvSpPr>
        <p:spPr>
          <a:xfrm>
            <a:off x="2962642" y="5207648"/>
            <a:ext cx="6087762" cy="107915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it-IT" sz="1600" dirty="0">
                <a:solidFill>
                  <a:schemeClr val="tx1"/>
                </a:solidFill>
                <a:latin typeface="Times New Roman" panose="02020603050405020304" pitchFamily="18" charset="0"/>
                <a:cs typeface="Times New Roman" panose="02020603050405020304" pitchFamily="18" charset="0"/>
              </a:rPr>
              <a:t>Tirocinante</a:t>
            </a:r>
          </a:p>
          <a:p>
            <a:pPr marL="285750" indent="-285750">
              <a:buFont typeface="Arial" panose="020B0604020202020204" pitchFamily="34" charset="0"/>
              <a:buChar char="•"/>
            </a:pPr>
            <a:r>
              <a:rPr lang="it-IT" sz="1600" dirty="0">
                <a:solidFill>
                  <a:schemeClr val="tx1"/>
                </a:solidFill>
                <a:latin typeface="Times New Roman" panose="02020603050405020304" pitchFamily="18" charset="0"/>
                <a:cs typeface="Times New Roman" panose="02020603050405020304" pitchFamily="18" charset="0"/>
              </a:rPr>
              <a:t>Soggetto che ha in carico il tirocinante: Case Manager </a:t>
            </a:r>
          </a:p>
          <a:p>
            <a:pPr marL="285750" indent="-285750">
              <a:buFont typeface="Arial" panose="020B0604020202020204" pitchFamily="34" charset="0"/>
              <a:buChar char="•"/>
            </a:pPr>
            <a:r>
              <a:rPr lang="it-IT" sz="1600" dirty="0">
                <a:solidFill>
                  <a:schemeClr val="tx1"/>
                </a:solidFill>
                <a:latin typeface="Times New Roman" panose="02020603050405020304" pitchFamily="18" charset="0"/>
                <a:cs typeface="Times New Roman" panose="02020603050405020304" pitchFamily="18" charset="0"/>
              </a:rPr>
              <a:t>Soggetto promotore: es. ATS/Comune/CPI</a:t>
            </a:r>
          </a:p>
          <a:p>
            <a:pPr marL="285750" indent="-285750">
              <a:buFont typeface="Arial" panose="020B0604020202020204" pitchFamily="34" charset="0"/>
              <a:buChar char="•"/>
            </a:pPr>
            <a:r>
              <a:rPr lang="it-IT" sz="1600" dirty="0">
                <a:solidFill>
                  <a:schemeClr val="tx1"/>
                </a:solidFill>
                <a:latin typeface="Times New Roman" panose="02020603050405020304" pitchFamily="18" charset="0"/>
                <a:cs typeface="Times New Roman" panose="02020603050405020304" pitchFamily="18" charset="0"/>
              </a:rPr>
              <a:t>Soggetto ospitante </a:t>
            </a:r>
          </a:p>
        </p:txBody>
      </p:sp>
      <p:cxnSp>
        <p:nvCxnSpPr>
          <p:cNvPr id="14" name="Connettore 2 13">
            <a:extLst>
              <a:ext uri="{FF2B5EF4-FFF2-40B4-BE49-F238E27FC236}">
                <a16:creationId xmlns:a16="http://schemas.microsoft.com/office/drawing/2014/main" xmlns="" id="{C01EB4B2-F140-4902-B4DD-FDDEB532FD8F}"/>
              </a:ext>
            </a:extLst>
          </p:cNvPr>
          <p:cNvCxnSpPr>
            <a:cxnSpLocks/>
          </p:cNvCxnSpPr>
          <p:nvPr/>
        </p:nvCxnSpPr>
        <p:spPr>
          <a:xfrm>
            <a:off x="6115103" y="1837039"/>
            <a:ext cx="0" cy="353359"/>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a:extLst>
              <a:ext uri="{FF2B5EF4-FFF2-40B4-BE49-F238E27FC236}">
                <a16:creationId xmlns:a16="http://schemas.microsoft.com/office/drawing/2014/main" xmlns="" id="{C01EB4B2-F140-4902-B4DD-FDDEB532FD8F}"/>
              </a:ext>
            </a:extLst>
          </p:cNvPr>
          <p:cNvCxnSpPr>
            <a:cxnSpLocks/>
          </p:cNvCxnSpPr>
          <p:nvPr/>
        </p:nvCxnSpPr>
        <p:spPr>
          <a:xfrm flipH="1">
            <a:off x="6115103" y="3518888"/>
            <a:ext cx="9725" cy="418801"/>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nettore 2 17">
            <a:extLst>
              <a:ext uri="{FF2B5EF4-FFF2-40B4-BE49-F238E27FC236}">
                <a16:creationId xmlns:a16="http://schemas.microsoft.com/office/drawing/2014/main" xmlns="" id="{C01EB4B2-F140-4902-B4DD-FDDEB532FD8F}"/>
              </a:ext>
            </a:extLst>
          </p:cNvPr>
          <p:cNvCxnSpPr>
            <a:cxnSpLocks/>
          </p:cNvCxnSpPr>
          <p:nvPr/>
        </p:nvCxnSpPr>
        <p:spPr>
          <a:xfrm flipH="1">
            <a:off x="6124828" y="4771041"/>
            <a:ext cx="7890" cy="377609"/>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2" name="Rettangolo 21"/>
          <p:cNvSpPr/>
          <p:nvPr/>
        </p:nvSpPr>
        <p:spPr>
          <a:xfrm>
            <a:off x="301423" y="5267932"/>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3" name="Immagin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3760" y="5359331"/>
            <a:ext cx="1518151" cy="1188802"/>
          </a:xfrm>
          <a:prstGeom prst="rect">
            <a:avLst/>
          </a:prstGeom>
        </p:spPr>
      </p:pic>
    </p:spTree>
    <p:extLst>
      <p:ext uri="{BB962C8B-B14F-4D97-AF65-F5344CB8AC3E}">
        <p14:creationId xmlns:p14="http://schemas.microsoft.com/office/powerpoint/2010/main" val="348854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00336" y="1672280"/>
            <a:ext cx="4989501" cy="323747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dirty="0">
              <a:solidFill>
                <a:prstClr val="black"/>
              </a:solidFill>
              <a:latin typeface="Times New Roman" panose="02020603050405020304" pitchFamily="18" charset="0"/>
              <a:cs typeface="Times New Roman" panose="02020603050405020304" pitchFamily="18" charset="0"/>
            </a:endParaRPr>
          </a:p>
          <a:p>
            <a:endParaRPr lang="it-IT" dirty="0">
              <a:solidFill>
                <a:prstClr val="black"/>
              </a:solidFill>
              <a:latin typeface="Times New Roman" panose="02020603050405020304" pitchFamily="18" charset="0"/>
              <a:cs typeface="Times New Roman" panose="02020603050405020304" pitchFamily="18" charset="0"/>
            </a:endParaRPr>
          </a:p>
          <a:p>
            <a:endParaRPr lang="it-IT" dirty="0">
              <a:solidFill>
                <a:prstClr val="black"/>
              </a:solidFill>
              <a:latin typeface="Times New Roman" panose="02020603050405020304" pitchFamily="18" charset="0"/>
              <a:cs typeface="Times New Roman" panose="02020603050405020304" pitchFamily="18" charset="0"/>
            </a:endParaRPr>
          </a:p>
          <a:p>
            <a:r>
              <a:rPr lang="it-IT" dirty="0">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Servizio di Assistenza Domiciliare rivolto all’utenza anziani e/o disabili</a:t>
            </a:r>
            <a:r>
              <a:rPr lang="it-IT" dirty="0">
                <a:solidFill>
                  <a:prstClr val="black"/>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it-IT" sz="1400" dirty="0">
                <a:solidFill>
                  <a:prstClr val="black"/>
                </a:solidFill>
                <a:latin typeface="Times New Roman" panose="02020603050405020304" pitchFamily="18" charset="0"/>
                <a:cs typeface="Times New Roman" panose="02020603050405020304" pitchFamily="18" charset="0"/>
              </a:rPr>
              <a:t>complesso di prestazioni di natura socio-assistenziale, rivolte a persone in situazioni di disagio, di parziale o totale non autosufficienza e/o a rischio di emarginazione;</a:t>
            </a:r>
          </a:p>
          <a:p>
            <a:pPr marL="285750" indent="-285750">
              <a:buFont typeface="Arial" panose="020B0604020202020204" pitchFamily="34" charset="0"/>
              <a:buChar char="•"/>
            </a:pPr>
            <a:r>
              <a:rPr lang="it-IT" sz="1400" dirty="0">
                <a:solidFill>
                  <a:prstClr val="black"/>
                </a:solidFill>
                <a:latin typeface="Times New Roman" panose="02020603050405020304" pitchFamily="18" charset="0"/>
                <a:cs typeface="Times New Roman" panose="02020603050405020304" pitchFamily="18" charset="0"/>
              </a:rPr>
              <a:t>servizio fornito in base ad un regolamento comunale di cui al D. </a:t>
            </a:r>
            <a:r>
              <a:rPr lang="it-IT" sz="1400" dirty="0" err="1">
                <a:solidFill>
                  <a:prstClr val="black"/>
                </a:solidFill>
                <a:latin typeface="Times New Roman" panose="02020603050405020304" pitchFamily="18" charset="0"/>
                <a:cs typeface="Times New Roman" panose="02020603050405020304" pitchFamily="18" charset="0"/>
              </a:rPr>
              <a:t>lgs</a:t>
            </a:r>
            <a:r>
              <a:rPr lang="it-IT" sz="1400" dirty="0">
                <a:solidFill>
                  <a:prstClr val="black"/>
                </a:solidFill>
                <a:latin typeface="Times New Roman" panose="02020603050405020304" pitchFamily="18" charset="0"/>
                <a:cs typeface="Times New Roman" panose="02020603050405020304" pitchFamily="18" charset="0"/>
              </a:rPr>
              <a:t> 267/00 Art. 7), il quale stabilisce i requisiti di accesso ed eventuale compartecipazione;</a:t>
            </a:r>
          </a:p>
          <a:p>
            <a:pPr marL="285750" indent="-285750">
              <a:buFont typeface="Arial" panose="020B0604020202020204" pitchFamily="34" charset="0"/>
              <a:buChar char="•"/>
            </a:pPr>
            <a:r>
              <a:rPr lang="it-IT" sz="1400" dirty="0">
                <a:solidFill>
                  <a:prstClr val="black"/>
                </a:solidFill>
                <a:latin typeface="Times New Roman" panose="02020603050405020304" pitchFamily="18" charset="0"/>
                <a:cs typeface="Times New Roman" panose="02020603050405020304" pitchFamily="18" charset="0"/>
              </a:rPr>
              <a:t>L. 328/00 Art.15 (Sostegno domiciliare persone anziane non autosufficienti);</a:t>
            </a:r>
          </a:p>
          <a:p>
            <a:pPr marL="285750" indent="-285750">
              <a:buFont typeface="Arial" panose="020B0604020202020204" pitchFamily="34" charset="0"/>
              <a:buChar char="•"/>
            </a:pPr>
            <a:r>
              <a:rPr lang="it-IT" sz="1400" dirty="0">
                <a:solidFill>
                  <a:prstClr val="black"/>
                </a:solidFill>
                <a:latin typeface="Times New Roman" panose="02020603050405020304" pitchFamily="18" charset="0"/>
                <a:cs typeface="Times New Roman" panose="02020603050405020304" pitchFamily="18" charset="0"/>
              </a:rPr>
              <a:t>previsto anche per minori con disabilità o in carico ai servizi sociali attraverso intervento A.G. (in questo caso non è prevista compartecipazione).</a:t>
            </a:r>
          </a:p>
          <a:p>
            <a:endParaRPr lang="it-IT" sz="1400" dirty="0">
              <a:solidFill>
                <a:prstClr val="black"/>
              </a:solidFill>
              <a:latin typeface="Times New Roman" panose="02020603050405020304" pitchFamily="18" charset="0"/>
              <a:cs typeface="Times New Roman" panose="02020603050405020304" pitchFamily="18" charset="0"/>
            </a:endParaRPr>
          </a:p>
          <a:p>
            <a:pPr algn="ctr"/>
            <a:endParaRPr lang="it-IT" sz="2400" dirty="0">
              <a:solidFill>
                <a:prstClr val="black"/>
              </a:solidFill>
              <a:latin typeface="Times New Roman" panose="02020603050405020304" pitchFamily="18" charset="0"/>
              <a:cs typeface="Times New Roman" panose="02020603050405020304" pitchFamily="18" charset="0"/>
            </a:endParaRPr>
          </a:p>
          <a:p>
            <a:pPr algn="ctr"/>
            <a:endParaRPr lang="it-IT" dirty="0"/>
          </a:p>
        </p:txBody>
      </p:sp>
      <p:sp>
        <p:nvSpPr>
          <p:cNvPr id="7" name="CasellaDiTesto 6">
            <a:extLst>
              <a:ext uri="{FF2B5EF4-FFF2-40B4-BE49-F238E27FC236}">
                <a16:creationId xmlns:a16="http://schemas.microsoft.com/office/drawing/2014/main" xmlns="" id="{AB9A90FA-F3D7-4175-963E-F5317D614C58}"/>
              </a:ext>
            </a:extLst>
          </p:cNvPr>
          <p:cNvSpPr txBox="1"/>
          <p:nvPr/>
        </p:nvSpPr>
        <p:spPr>
          <a:xfrm>
            <a:off x="596421" y="547649"/>
            <a:ext cx="11232097" cy="584775"/>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Ruolo dell’ Assistente Sociale all’interno dell’Ente Comunale</a:t>
            </a:r>
          </a:p>
        </p:txBody>
      </p:sp>
      <p:sp>
        <p:nvSpPr>
          <p:cNvPr id="10" name="Rettangolo 9"/>
          <p:cNvSpPr/>
          <p:nvPr/>
        </p:nvSpPr>
        <p:spPr>
          <a:xfrm>
            <a:off x="6697362" y="2034746"/>
            <a:ext cx="4160108" cy="226540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Servizio di Assistenza Scolastica</a:t>
            </a:r>
            <a:r>
              <a:rPr lang="it-IT" dirty="0">
                <a:solidFill>
                  <a:schemeClr val="tx1"/>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it-IT" sz="1400" dirty="0">
                <a:solidFill>
                  <a:schemeClr val="tx1"/>
                </a:solidFill>
                <a:latin typeface="Times New Roman" panose="02020603050405020304" pitchFamily="18" charset="0"/>
                <a:cs typeface="Times New Roman" panose="02020603050405020304" pitchFamily="18" charset="0"/>
              </a:rPr>
              <a:t>è volto a favorire l'autonomia degli alunni disabili e ad implementare le </a:t>
            </a:r>
            <a:r>
              <a:rPr lang="it-IT" sz="1400" dirty="0" smtClean="0">
                <a:solidFill>
                  <a:schemeClr val="tx1"/>
                </a:solidFill>
                <a:latin typeface="Times New Roman" panose="02020603050405020304" pitchFamily="18" charset="0"/>
                <a:cs typeface="Times New Roman" panose="02020603050405020304" pitchFamily="18" charset="0"/>
              </a:rPr>
              <a:t>proprie capacità di </a:t>
            </a:r>
            <a:r>
              <a:rPr lang="it-IT" sz="1400" dirty="0">
                <a:solidFill>
                  <a:schemeClr val="tx1"/>
                </a:solidFill>
                <a:latin typeface="Times New Roman" panose="02020603050405020304" pitchFamily="18" charset="0"/>
                <a:cs typeface="Times New Roman" panose="02020603050405020304" pitchFamily="18" charset="0"/>
              </a:rPr>
              <a:t>socializzazione e comunicazione;</a:t>
            </a:r>
          </a:p>
          <a:p>
            <a:pPr marL="285750" indent="-285750">
              <a:buFont typeface="Arial" panose="020B0604020202020204" pitchFamily="34" charset="0"/>
              <a:buChar char="•"/>
            </a:pPr>
            <a:r>
              <a:rPr lang="it-IT" sz="1400" dirty="0">
                <a:solidFill>
                  <a:schemeClr val="tx1"/>
                </a:solidFill>
                <a:latin typeface="Times New Roman" panose="02020603050405020304" pitchFamily="18" charset="0"/>
                <a:cs typeface="Times New Roman" panose="02020603050405020304" pitchFamily="18" charset="0"/>
              </a:rPr>
              <a:t>L. 104/92 Art. </a:t>
            </a:r>
            <a:r>
              <a:rPr lang="it-IT" sz="1400" dirty="0" smtClean="0">
                <a:solidFill>
                  <a:schemeClr val="tx1"/>
                </a:solidFill>
                <a:latin typeface="Times New Roman" panose="02020603050405020304" pitchFamily="18" charset="0"/>
                <a:cs typeface="Times New Roman" panose="02020603050405020304" pitchFamily="18" charset="0"/>
              </a:rPr>
              <a:t>13 (Integrazione Scolastica);</a:t>
            </a:r>
            <a:endParaRPr lang="it-IT" sz="1400" dirty="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it-IT" sz="1400" dirty="0">
                <a:solidFill>
                  <a:schemeClr val="tx1"/>
                </a:solidFill>
                <a:latin typeface="Times New Roman" panose="02020603050405020304" pitchFamily="18" charset="0"/>
                <a:cs typeface="Times New Roman" panose="02020603050405020304" pitchFamily="18" charset="0"/>
              </a:rPr>
              <a:t>Servizio fornito sulla base di recepimento della «diagnosi funzionale» redatta dell’Unità Multidisciplinare </a:t>
            </a:r>
            <a:r>
              <a:rPr lang="it-IT" sz="1400" dirty="0" smtClean="0">
                <a:solidFill>
                  <a:schemeClr val="tx1"/>
                </a:solidFill>
                <a:latin typeface="Times New Roman" panose="02020603050405020304" pitchFamily="18" charset="0"/>
                <a:cs typeface="Times New Roman" panose="02020603050405020304" pitchFamily="18" charset="0"/>
              </a:rPr>
              <a:t>competente;</a:t>
            </a:r>
            <a:endParaRPr lang="it-IT" sz="1400" dirty="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it-IT" sz="1400" dirty="0">
                <a:solidFill>
                  <a:schemeClr val="tx1"/>
                </a:solidFill>
                <a:latin typeface="Times New Roman" panose="02020603050405020304" pitchFamily="18" charset="0"/>
                <a:cs typeface="Times New Roman" panose="02020603050405020304" pitchFamily="18" charset="0"/>
              </a:rPr>
              <a:t>non è prevista </a:t>
            </a:r>
            <a:r>
              <a:rPr lang="it-IT" sz="1400" dirty="0" smtClean="0">
                <a:solidFill>
                  <a:schemeClr val="tx1"/>
                </a:solidFill>
                <a:latin typeface="Times New Roman" panose="02020603050405020304" pitchFamily="18" charset="0"/>
                <a:cs typeface="Times New Roman" panose="02020603050405020304" pitchFamily="18" charset="0"/>
              </a:rPr>
              <a:t>compartecipazione.</a:t>
            </a:r>
            <a:endParaRPr lang="it-IT" sz="1400" dirty="0">
              <a:solidFill>
                <a:schemeClr val="tx1"/>
              </a:solidFill>
              <a:latin typeface="Times New Roman" panose="02020603050405020304" pitchFamily="18" charset="0"/>
              <a:cs typeface="Times New Roman" panose="02020603050405020304" pitchFamily="18" charset="0"/>
            </a:endParaRPr>
          </a:p>
        </p:txBody>
      </p:sp>
      <p:sp>
        <p:nvSpPr>
          <p:cNvPr id="11" name="Rettangolo 10"/>
          <p:cNvSpPr/>
          <p:nvPr/>
        </p:nvSpPr>
        <p:spPr>
          <a:xfrm>
            <a:off x="6212469" y="5371070"/>
            <a:ext cx="5469924" cy="68374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solidFill>
                <a:schemeClr val="tx1"/>
              </a:solidFill>
              <a:latin typeface="Times New Roman" panose="02020603050405020304" pitchFamily="18" charset="0"/>
              <a:cs typeface="Times New Roman" panose="02020603050405020304" pitchFamily="18" charset="0"/>
            </a:endParaRPr>
          </a:p>
          <a:p>
            <a:pPr algn="ctr"/>
            <a:r>
              <a:rPr lang="it-IT" dirty="0">
                <a:solidFill>
                  <a:schemeClr val="tx1"/>
                </a:solidFill>
                <a:latin typeface="Times New Roman" panose="02020603050405020304" pitchFamily="18" charset="0"/>
                <a:cs typeface="Times New Roman" panose="02020603050405020304" pitchFamily="18" charset="0"/>
              </a:rPr>
              <a:t>Affidamento ad Ente III Settore in rispetto a quanto previsto dal D. </a:t>
            </a:r>
            <a:r>
              <a:rPr lang="it-IT" dirty="0" err="1">
                <a:solidFill>
                  <a:schemeClr val="tx1"/>
                </a:solidFill>
                <a:latin typeface="Times New Roman" panose="02020603050405020304" pitchFamily="18" charset="0"/>
                <a:cs typeface="Times New Roman" panose="02020603050405020304" pitchFamily="18" charset="0"/>
              </a:rPr>
              <a:t>lgs</a:t>
            </a:r>
            <a:r>
              <a:rPr lang="it-IT" dirty="0">
                <a:solidFill>
                  <a:schemeClr val="tx1"/>
                </a:solidFill>
                <a:latin typeface="Times New Roman" panose="02020603050405020304" pitchFamily="18" charset="0"/>
                <a:cs typeface="Times New Roman" panose="02020603050405020304" pitchFamily="18" charset="0"/>
              </a:rPr>
              <a:t> 50/2016 (Codice degli Appalti)</a:t>
            </a:r>
          </a:p>
          <a:p>
            <a:pPr algn="ctr"/>
            <a:endParaRPr lang="it-IT" dirty="0">
              <a:solidFill>
                <a:schemeClr val="tx1"/>
              </a:solidFill>
              <a:latin typeface="Times New Roman" panose="02020603050405020304" pitchFamily="18" charset="0"/>
              <a:cs typeface="Times New Roman" panose="02020603050405020304" pitchFamily="18" charset="0"/>
            </a:endParaRPr>
          </a:p>
        </p:txBody>
      </p:sp>
      <p:cxnSp>
        <p:nvCxnSpPr>
          <p:cNvPr id="12" name="Connettore 2 11">
            <a:extLst>
              <a:ext uri="{FF2B5EF4-FFF2-40B4-BE49-F238E27FC236}">
                <a16:creationId xmlns:a16="http://schemas.microsoft.com/office/drawing/2014/main" xmlns="" id="{356A41F1-4908-49DF-AE6F-62D152025471}"/>
              </a:ext>
            </a:extLst>
          </p:cNvPr>
          <p:cNvCxnSpPr>
            <a:cxnSpLocks/>
          </p:cNvCxnSpPr>
          <p:nvPr/>
        </p:nvCxnSpPr>
        <p:spPr>
          <a:xfrm>
            <a:off x="5099220" y="5040693"/>
            <a:ext cx="930878" cy="532115"/>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ttore 2 12">
            <a:extLst>
              <a:ext uri="{FF2B5EF4-FFF2-40B4-BE49-F238E27FC236}">
                <a16:creationId xmlns:a16="http://schemas.microsoft.com/office/drawing/2014/main" xmlns="" id="{356A41F1-4908-49DF-AE6F-62D152025471}"/>
              </a:ext>
            </a:extLst>
          </p:cNvPr>
          <p:cNvCxnSpPr>
            <a:cxnSpLocks/>
          </p:cNvCxnSpPr>
          <p:nvPr/>
        </p:nvCxnSpPr>
        <p:spPr>
          <a:xfrm>
            <a:off x="8917457" y="4363696"/>
            <a:ext cx="0" cy="943055"/>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Rettangolo 14"/>
          <p:cNvSpPr/>
          <p:nvPr/>
        </p:nvSpPr>
        <p:spPr>
          <a:xfrm>
            <a:off x="200336" y="5270174"/>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6" name="Immagin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673" y="5371070"/>
            <a:ext cx="1518151" cy="1188802"/>
          </a:xfrm>
          <a:prstGeom prst="rect">
            <a:avLst/>
          </a:prstGeom>
        </p:spPr>
      </p:pic>
    </p:spTree>
    <p:extLst>
      <p:ext uri="{BB962C8B-B14F-4D97-AF65-F5344CB8AC3E}">
        <p14:creationId xmlns:p14="http://schemas.microsoft.com/office/powerpoint/2010/main" val="2107386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par>
                                <p:cTn id="18" presetID="10" presetClass="entr" presetSubtype="0"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xmlns="" id="{1E404AEE-7A58-4246-89BE-03982478B6AE}"/>
              </a:ext>
            </a:extLst>
          </p:cNvPr>
          <p:cNvSpPr txBox="1"/>
          <p:nvPr/>
        </p:nvSpPr>
        <p:spPr>
          <a:xfrm>
            <a:off x="336995" y="939378"/>
            <a:ext cx="1429556" cy="584775"/>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Caso 1</a:t>
            </a:r>
          </a:p>
        </p:txBody>
      </p:sp>
      <p:sp>
        <p:nvSpPr>
          <p:cNvPr id="6" name="Rettangolo 5">
            <a:extLst>
              <a:ext uri="{FF2B5EF4-FFF2-40B4-BE49-F238E27FC236}">
                <a16:creationId xmlns:a16="http://schemas.microsoft.com/office/drawing/2014/main" xmlns="" id="{B34BBA0B-7C27-4AA5-B724-2BE04F559BDC}"/>
              </a:ext>
            </a:extLst>
          </p:cNvPr>
          <p:cNvSpPr/>
          <p:nvPr/>
        </p:nvSpPr>
        <p:spPr>
          <a:xfrm>
            <a:off x="1828801" y="613581"/>
            <a:ext cx="9311426" cy="123637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b="1" cap="all" dirty="0">
                <a:solidFill>
                  <a:schemeClr val="tx1"/>
                </a:solidFill>
                <a:latin typeface="Times New Roman" panose="02020603050405020304" pitchFamily="18" charset="0"/>
                <a:cs typeface="Times New Roman" panose="02020603050405020304" pitchFamily="18" charset="0"/>
              </a:rPr>
              <a:t>Presentazione</a:t>
            </a:r>
            <a:r>
              <a:rPr lang="it-IT" sz="1400" dirty="0">
                <a:solidFill>
                  <a:schemeClr val="tx1"/>
                </a:solidFill>
                <a:latin typeface="Times New Roman" panose="02020603050405020304" pitchFamily="18" charset="0"/>
                <a:cs typeface="Times New Roman" panose="02020603050405020304" pitchFamily="18" charset="0"/>
              </a:rPr>
              <a:t>: E. 43 anni, si presenta comunicando un disagio di lunga </a:t>
            </a:r>
            <a:r>
              <a:rPr lang="it-IT" sz="1400" dirty="0" smtClean="0">
                <a:solidFill>
                  <a:schemeClr val="tx1"/>
                </a:solidFill>
                <a:latin typeface="Times New Roman" panose="02020603050405020304" pitchFamily="18" charset="0"/>
                <a:cs typeface="Times New Roman" panose="02020603050405020304" pitchFamily="18" charset="0"/>
              </a:rPr>
              <a:t>durata </a:t>
            </a:r>
            <a:r>
              <a:rPr lang="it-IT" sz="1400" dirty="0">
                <a:solidFill>
                  <a:schemeClr val="tx1"/>
                </a:solidFill>
                <a:latin typeface="Times New Roman" panose="02020603050405020304" pitchFamily="18" charset="0"/>
                <a:cs typeface="Times New Roman" panose="02020603050405020304" pitchFamily="18" charset="0"/>
              </a:rPr>
              <a:t>che riguarda gli eccessivi carichi di cura nei confronti del padre di 78 anni. Riferisce, inoltre, di aver terminato da un anno la detenzione in carcere e che è in attesa di un’altra udienza c/o il Tribunale </a:t>
            </a:r>
            <a:r>
              <a:rPr lang="it-IT" sz="1400" dirty="0" smtClean="0">
                <a:solidFill>
                  <a:schemeClr val="tx1"/>
                </a:solidFill>
                <a:latin typeface="Times New Roman" panose="02020603050405020304" pitchFamily="18" charset="0"/>
                <a:cs typeface="Times New Roman" panose="02020603050405020304" pitchFamily="18" charset="0"/>
              </a:rPr>
              <a:t>per </a:t>
            </a:r>
            <a:r>
              <a:rPr lang="it-IT" sz="1400" dirty="0">
                <a:solidFill>
                  <a:schemeClr val="tx1"/>
                </a:solidFill>
                <a:latin typeface="Times New Roman" panose="02020603050405020304" pitchFamily="18" charset="0"/>
                <a:cs typeface="Times New Roman" panose="02020603050405020304" pitchFamily="18" charset="0"/>
              </a:rPr>
              <a:t>un reato commesso alcuni mesi prima. In riferimento al periodo di detenzione, E. racconta di essersi trovato molto bene all’interno di una Comunità e che ci sarebbe anche rimasto, se non fosse stato obbligato a ritornare a casa a prendersi cura del padre…..</a:t>
            </a:r>
          </a:p>
        </p:txBody>
      </p:sp>
      <p:sp>
        <p:nvSpPr>
          <p:cNvPr id="7" name="Rettangolo 6">
            <a:extLst>
              <a:ext uri="{FF2B5EF4-FFF2-40B4-BE49-F238E27FC236}">
                <a16:creationId xmlns:a16="http://schemas.microsoft.com/office/drawing/2014/main" xmlns="" id="{CF258DA1-4A6A-40DB-BC1D-0FB5392B0A2C}"/>
              </a:ext>
            </a:extLst>
          </p:cNvPr>
          <p:cNvSpPr/>
          <p:nvPr/>
        </p:nvSpPr>
        <p:spPr>
          <a:xfrm>
            <a:off x="399245" y="2079020"/>
            <a:ext cx="9530366" cy="109287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b="1" cap="all" dirty="0">
                <a:solidFill>
                  <a:schemeClr val="tx1"/>
                </a:solidFill>
                <a:latin typeface="Times New Roman" panose="02020603050405020304" pitchFamily="18" charset="0"/>
                <a:cs typeface="Times New Roman" panose="02020603050405020304" pitchFamily="18" charset="0"/>
              </a:rPr>
              <a:t>Rilevazione bisogni</a:t>
            </a:r>
            <a:r>
              <a:rPr lang="it-IT" sz="1400" dirty="0">
                <a:solidFill>
                  <a:schemeClr val="tx1"/>
                </a:solidFill>
                <a:latin typeface="Times New Roman" panose="02020603050405020304" pitchFamily="18" charset="0"/>
                <a:cs typeface="Times New Roman" panose="02020603050405020304" pitchFamily="18" charset="0"/>
              </a:rPr>
              <a:t>: </a:t>
            </a:r>
          </a:p>
          <a:p>
            <a:pPr marL="342900" indent="-342900">
              <a:buFont typeface="+mj-lt"/>
              <a:buAutoNum type="alphaLcParenR"/>
            </a:pPr>
            <a:r>
              <a:rPr lang="it-IT" sz="1400" dirty="0">
                <a:solidFill>
                  <a:schemeClr val="tx1"/>
                </a:solidFill>
                <a:latin typeface="Times New Roman" panose="02020603050405020304" pitchFamily="18" charset="0"/>
                <a:cs typeface="Times New Roman" panose="02020603050405020304" pitchFamily="18" charset="0"/>
              </a:rPr>
              <a:t>il padre, inquadrabile come categoria fragile, potrebbe avere in suo possesso una documentazione che potrebbe confermarlo...;</a:t>
            </a:r>
          </a:p>
          <a:p>
            <a:pPr marL="342900" indent="-342900">
              <a:buFont typeface="+mj-lt"/>
              <a:buAutoNum type="alphaLcParenR"/>
            </a:pPr>
            <a:r>
              <a:rPr lang="it-IT" sz="1400" dirty="0">
                <a:solidFill>
                  <a:schemeClr val="tx1"/>
                </a:solidFill>
                <a:latin typeface="Times New Roman" panose="02020603050405020304" pitchFamily="18" charset="0"/>
                <a:cs typeface="Times New Roman" panose="02020603050405020304" pitchFamily="18" charset="0"/>
              </a:rPr>
              <a:t>È presumibile che E. sia seguito dall’UEPE…;</a:t>
            </a:r>
          </a:p>
          <a:p>
            <a:pPr marL="342900" indent="-342900">
              <a:buFont typeface="+mj-lt"/>
              <a:buAutoNum type="alphaLcParenR"/>
            </a:pPr>
            <a:r>
              <a:rPr lang="it-IT" sz="1400" dirty="0">
                <a:solidFill>
                  <a:schemeClr val="tx1"/>
                </a:solidFill>
                <a:latin typeface="Times New Roman" panose="02020603050405020304" pitchFamily="18" charset="0"/>
                <a:cs typeface="Times New Roman" panose="02020603050405020304" pitchFamily="18" charset="0"/>
              </a:rPr>
              <a:t>Chissà in che tipologia di Comunità E. si è trovato così bene….</a:t>
            </a:r>
          </a:p>
        </p:txBody>
      </p:sp>
      <p:sp>
        <p:nvSpPr>
          <p:cNvPr id="8" name="Rettangolo 7">
            <a:extLst>
              <a:ext uri="{FF2B5EF4-FFF2-40B4-BE49-F238E27FC236}">
                <a16:creationId xmlns:a16="http://schemas.microsoft.com/office/drawing/2014/main" xmlns="" id="{538388F6-2FCC-41C5-9BDF-5BE65E210830}"/>
              </a:ext>
            </a:extLst>
          </p:cNvPr>
          <p:cNvSpPr/>
          <p:nvPr/>
        </p:nvSpPr>
        <p:spPr>
          <a:xfrm>
            <a:off x="399245" y="3373365"/>
            <a:ext cx="9530366" cy="155834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b="1" cap="all" dirty="0">
                <a:solidFill>
                  <a:schemeClr val="tx1"/>
                </a:solidFill>
                <a:latin typeface="Times New Roman" panose="02020603050405020304" pitchFamily="18" charset="0"/>
                <a:cs typeface="Times New Roman" panose="02020603050405020304" pitchFamily="18" charset="0"/>
              </a:rPr>
              <a:t>Decodifica domanda:</a:t>
            </a:r>
          </a:p>
          <a:p>
            <a:pPr marL="342900" indent="-342900">
              <a:buFont typeface="+mj-lt"/>
              <a:buAutoNum type="alphaLcParenR"/>
            </a:pPr>
            <a:r>
              <a:rPr lang="it-IT" sz="1400" dirty="0">
                <a:solidFill>
                  <a:schemeClr val="tx1"/>
                </a:solidFill>
                <a:latin typeface="Times New Roman" panose="02020603050405020304" pitchFamily="18" charset="0"/>
                <a:cs typeface="Times New Roman" panose="02020603050405020304" pitchFamily="18" charset="0"/>
              </a:rPr>
              <a:t>Effettivamente, E. non solo esibisce documentazione sanitaria del padre (L.104/92 – Art. 3 c.1 ed invalidità civile con percentuale del 100%), ma anche la propria (invalidità civile 75% riconosciuta per patologia psichiatrica);</a:t>
            </a:r>
          </a:p>
          <a:p>
            <a:pPr marL="342900" indent="-342900">
              <a:buFont typeface="+mj-lt"/>
              <a:buAutoNum type="alphaLcParenR"/>
            </a:pPr>
            <a:r>
              <a:rPr lang="it-IT" sz="1400" dirty="0">
                <a:solidFill>
                  <a:schemeClr val="tx1"/>
                </a:solidFill>
                <a:latin typeface="Times New Roman" panose="02020603050405020304" pitchFamily="18" charset="0"/>
                <a:cs typeface="Times New Roman" panose="02020603050405020304" pitchFamily="18" charset="0"/>
              </a:rPr>
              <a:t>L’UEPE conferma la presa in carico e che </a:t>
            </a:r>
            <a:r>
              <a:rPr lang="it-IT" sz="1400" dirty="0" smtClean="0">
                <a:solidFill>
                  <a:schemeClr val="tx1"/>
                </a:solidFill>
                <a:latin typeface="Times New Roman" panose="02020603050405020304" pitchFamily="18" charset="0"/>
                <a:cs typeface="Times New Roman" panose="02020603050405020304" pitchFamily="18" charset="0"/>
              </a:rPr>
              <a:t>nell’udienza programmata c/o il </a:t>
            </a:r>
            <a:r>
              <a:rPr lang="it-IT" sz="1400" dirty="0" err="1" smtClean="0">
                <a:solidFill>
                  <a:schemeClr val="tx1"/>
                </a:solidFill>
                <a:latin typeface="Times New Roman" panose="02020603050405020304" pitchFamily="18" charset="0"/>
                <a:cs typeface="Times New Roman" panose="02020603050405020304" pitchFamily="18" charset="0"/>
              </a:rPr>
              <a:t>Trib</a:t>
            </a:r>
            <a:r>
              <a:rPr lang="it-IT" sz="1400" dirty="0" smtClean="0">
                <a:solidFill>
                  <a:schemeClr val="tx1"/>
                </a:solidFill>
                <a:latin typeface="Times New Roman" panose="02020603050405020304" pitchFamily="18" charset="0"/>
                <a:cs typeface="Times New Roman" panose="02020603050405020304" pitchFamily="18" charset="0"/>
              </a:rPr>
              <a:t>. </a:t>
            </a:r>
            <a:r>
              <a:rPr lang="it-IT" sz="1400" dirty="0" err="1" smtClean="0">
                <a:solidFill>
                  <a:schemeClr val="tx1"/>
                </a:solidFill>
                <a:latin typeface="Times New Roman" panose="02020603050405020304" pitchFamily="18" charset="0"/>
                <a:cs typeface="Times New Roman" panose="02020603050405020304" pitchFamily="18" charset="0"/>
              </a:rPr>
              <a:t>Sorv</a:t>
            </a:r>
            <a:r>
              <a:rPr lang="it-IT" sz="1400" dirty="0">
                <a:solidFill>
                  <a:schemeClr val="tx1"/>
                </a:solidFill>
                <a:latin typeface="Times New Roman" panose="02020603050405020304" pitchFamily="18" charset="0"/>
                <a:cs typeface="Times New Roman" panose="02020603050405020304" pitchFamily="18" charset="0"/>
              </a:rPr>
              <a:t>.</a:t>
            </a:r>
            <a:r>
              <a:rPr lang="it-IT" sz="1400" dirty="0" smtClean="0">
                <a:solidFill>
                  <a:schemeClr val="tx1"/>
                </a:solidFill>
                <a:latin typeface="Times New Roman" panose="02020603050405020304" pitchFamily="18" charset="0"/>
                <a:cs typeface="Times New Roman" panose="02020603050405020304" pitchFamily="18" charset="0"/>
              </a:rPr>
              <a:t> </a:t>
            </a:r>
            <a:r>
              <a:rPr lang="it-IT" sz="1400" dirty="0">
                <a:solidFill>
                  <a:schemeClr val="tx1"/>
                </a:solidFill>
                <a:latin typeface="Times New Roman" panose="02020603050405020304" pitchFamily="18" charset="0"/>
                <a:cs typeface="Times New Roman" panose="02020603050405020304" pitchFamily="18" charset="0"/>
              </a:rPr>
              <a:t>verrà stabilito se E. potrà svolgere attività di volontariato come espiazione alternativa della pena prevista per il reato commesso;</a:t>
            </a:r>
          </a:p>
          <a:p>
            <a:pPr marL="342900" indent="-342900">
              <a:buFont typeface="+mj-lt"/>
              <a:buAutoNum type="alphaLcParenR"/>
            </a:pPr>
            <a:r>
              <a:rPr lang="it-IT" sz="1400" dirty="0">
                <a:solidFill>
                  <a:schemeClr val="tx1"/>
                </a:solidFill>
                <a:latin typeface="Times New Roman" panose="02020603050405020304" pitchFamily="18" charset="0"/>
                <a:cs typeface="Times New Roman" panose="02020603050405020304" pitchFamily="18" charset="0"/>
              </a:rPr>
              <a:t>La collega dell’UEPE riferisce che la famosa Comunità era di tipo psichiatrico. Quindi si prendono con il DSM (tutta la famiglia è stata in carico)</a:t>
            </a:r>
            <a:endParaRPr lang="it-IT" dirty="0">
              <a:solidFill>
                <a:schemeClr val="tx1"/>
              </a:solidFill>
            </a:endParaRPr>
          </a:p>
        </p:txBody>
      </p:sp>
      <p:sp>
        <p:nvSpPr>
          <p:cNvPr id="10" name="Rettangolo 9">
            <a:extLst>
              <a:ext uri="{FF2B5EF4-FFF2-40B4-BE49-F238E27FC236}">
                <a16:creationId xmlns:a16="http://schemas.microsoft.com/office/drawing/2014/main" xmlns="" id="{80187D40-0E05-4C6D-BDE5-C6CB1B10FF3A}"/>
              </a:ext>
            </a:extLst>
          </p:cNvPr>
          <p:cNvSpPr/>
          <p:nvPr/>
        </p:nvSpPr>
        <p:spPr>
          <a:xfrm>
            <a:off x="2678806" y="5215944"/>
            <a:ext cx="8564450" cy="132652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b="1" cap="all" dirty="0">
                <a:solidFill>
                  <a:schemeClr val="tx1"/>
                </a:solidFill>
                <a:latin typeface="Times New Roman" panose="02020603050405020304" pitchFamily="18" charset="0"/>
                <a:cs typeface="Times New Roman" panose="02020603050405020304" pitchFamily="18" charset="0"/>
              </a:rPr>
              <a:t>Progetto d’ </a:t>
            </a:r>
            <a:r>
              <a:rPr lang="it-IT" sz="1400" b="1" cap="all" dirty="0" err="1">
                <a:solidFill>
                  <a:schemeClr val="tx1"/>
                </a:solidFill>
                <a:latin typeface="Times New Roman" panose="02020603050405020304" pitchFamily="18" charset="0"/>
                <a:cs typeface="Times New Roman" panose="02020603050405020304" pitchFamily="18" charset="0"/>
              </a:rPr>
              <a:t>inteRvento</a:t>
            </a:r>
            <a:r>
              <a:rPr lang="it-IT" sz="1400" cap="all" dirty="0">
                <a:solidFill>
                  <a:schemeClr val="tx1"/>
                </a:solidFill>
                <a:latin typeface="Times New Roman" panose="02020603050405020304" pitchFamily="18" charset="0"/>
                <a:cs typeface="Times New Roman" panose="02020603050405020304" pitchFamily="18" charset="0"/>
              </a:rPr>
              <a:t> </a:t>
            </a:r>
            <a:r>
              <a:rPr lang="it-IT" sz="1400" dirty="0">
                <a:solidFill>
                  <a:schemeClr val="tx1"/>
                </a:solidFill>
                <a:latin typeface="Times New Roman" panose="02020603050405020304" pitchFamily="18" charset="0"/>
                <a:cs typeface="Times New Roman" panose="02020603050405020304" pitchFamily="18" charset="0"/>
              </a:rPr>
              <a:t>(in ordine temporale):</a:t>
            </a:r>
          </a:p>
          <a:p>
            <a:pPr marL="342900" indent="-342900">
              <a:buFont typeface="+mj-lt"/>
              <a:buAutoNum type="arabicPeriod"/>
            </a:pPr>
            <a:r>
              <a:rPr lang="it-IT" sz="1400" dirty="0">
                <a:solidFill>
                  <a:schemeClr val="tx1"/>
                </a:solidFill>
                <a:latin typeface="Times New Roman" panose="02020603050405020304" pitchFamily="18" charset="0"/>
                <a:cs typeface="Times New Roman" panose="02020603050405020304" pitchFamily="18" charset="0"/>
              </a:rPr>
              <a:t>Proposta al Resp. Sett. di attivazione SAD (effettuata dopo aver verificato valore ISEE per capire se vi fosse la necessità di compartecipazione della famiglia, come indicato dal Regolamento Comunale);</a:t>
            </a:r>
          </a:p>
          <a:p>
            <a:pPr marL="342900" indent="-342900">
              <a:buFont typeface="+mj-lt"/>
              <a:buAutoNum type="arabicPeriod"/>
            </a:pPr>
            <a:r>
              <a:rPr lang="it-IT" sz="1400" dirty="0">
                <a:solidFill>
                  <a:schemeClr val="tx1"/>
                </a:solidFill>
                <a:latin typeface="Times New Roman" panose="02020603050405020304" pitchFamily="18" charset="0"/>
                <a:cs typeface="Times New Roman" panose="02020603050405020304" pitchFamily="18" charset="0"/>
              </a:rPr>
              <a:t>Preparare l’eventuale progetto (tipologie di attività con relative proposte per quanto concerne le ore il volontariato) da sottoporre al </a:t>
            </a:r>
            <a:r>
              <a:rPr lang="it-IT" sz="1400" dirty="0" smtClean="0">
                <a:solidFill>
                  <a:schemeClr val="tx1"/>
                </a:solidFill>
                <a:latin typeface="Times New Roman" panose="02020603050405020304" pitchFamily="18" charset="0"/>
                <a:cs typeface="Times New Roman" panose="02020603050405020304" pitchFamily="18" charset="0"/>
              </a:rPr>
              <a:t>Magistrato di</a:t>
            </a:r>
            <a:r>
              <a:rPr lang="it-IT" sz="1400" dirty="0" smtClean="0">
                <a:solidFill>
                  <a:schemeClr val="tx1"/>
                </a:solidFill>
                <a:latin typeface="Times New Roman" panose="02020603050405020304" pitchFamily="18" charset="0"/>
                <a:cs typeface="Times New Roman" panose="02020603050405020304" pitchFamily="18" charset="0"/>
              </a:rPr>
              <a:t> </a:t>
            </a:r>
            <a:r>
              <a:rPr lang="it-IT" sz="1400" dirty="0" err="1">
                <a:solidFill>
                  <a:schemeClr val="tx1"/>
                </a:solidFill>
                <a:latin typeface="Times New Roman" panose="02020603050405020304" pitchFamily="18" charset="0"/>
                <a:cs typeface="Times New Roman" panose="02020603050405020304" pitchFamily="18" charset="0"/>
              </a:rPr>
              <a:t>Sorv</a:t>
            </a:r>
            <a:r>
              <a:rPr lang="it-IT" sz="1400" dirty="0">
                <a:solidFill>
                  <a:schemeClr val="tx1"/>
                </a:solidFill>
                <a:latin typeface="Times New Roman" panose="02020603050405020304" pitchFamily="18" charset="0"/>
                <a:cs typeface="Times New Roman" panose="02020603050405020304" pitchFamily="18" charset="0"/>
              </a:rPr>
              <a:t>.;</a:t>
            </a:r>
          </a:p>
          <a:p>
            <a:pPr marL="342900" indent="-342900">
              <a:buFont typeface="+mj-lt"/>
              <a:buAutoNum type="arabicPeriod"/>
            </a:pPr>
            <a:r>
              <a:rPr lang="it-IT" sz="1400" dirty="0">
                <a:solidFill>
                  <a:schemeClr val="tx1"/>
                </a:solidFill>
                <a:latin typeface="Times New Roman" panose="02020603050405020304" pitchFamily="18" charset="0"/>
                <a:cs typeface="Times New Roman" panose="02020603050405020304" pitchFamily="18" charset="0"/>
              </a:rPr>
              <a:t>Stimolare, fornire input all’utente per una ripresa degli incontri con il DSM (dita incrociate)…</a:t>
            </a:r>
          </a:p>
        </p:txBody>
      </p:sp>
      <p:sp>
        <p:nvSpPr>
          <p:cNvPr id="11" name="Rettangolo 10">
            <a:extLst>
              <a:ext uri="{FF2B5EF4-FFF2-40B4-BE49-F238E27FC236}">
                <a16:creationId xmlns:a16="http://schemas.microsoft.com/office/drawing/2014/main" xmlns="" id="{A47F8C70-6D29-409D-8504-6CA71009DAE7}"/>
              </a:ext>
            </a:extLst>
          </p:cNvPr>
          <p:cNvSpPr/>
          <p:nvPr/>
        </p:nvSpPr>
        <p:spPr>
          <a:xfrm>
            <a:off x="399245" y="5215944"/>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2" name="Immagine 11">
            <a:extLst>
              <a:ext uri="{FF2B5EF4-FFF2-40B4-BE49-F238E27FC236}">
                <a16:creationId xmlns:a16="http://schemas.microsoft.com/office/drawing/2014/main" xmlns="" id="{169BC0E3-DBCA-46BF-ACE8-742438C2AB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582" y="5307343"/>
            <a:ext cx="1518151" cy="1188802"/>
          </a:xfrm>
          <a:prstGeom prst="rect">
            <a:avLst/>
          </a:prstGeom>
        </p:spPr>
      </p:pic>
      <p:sp>
        <p:nvSpPr>
          <p:cNvPr id="14" name="Rettangolo 13">
            <a:extLst>
              <a:ext uri="{FF2B5EF4-FFF2-40B4-BE49-F238E27FC236}">
                <a16:creationId xmlns:a16="http://schemas.microsoft.com/office/drawing/2014/main" xmlns="" id="{52AB3CB9-92B0-460E-92DB-C52A73FAE76E}"/>
              </a:ext>
            </a:extLst>
          </p:cNvPr>
          <p:cNvSpPr/>
          <p:nvPr/>
        </p:nvSpPr>
        <p:spPr>
          <a:xfrm>
            <a:off x="10101288" y="2773200"/>
            <a:ext cx="2077878" cy="1200329"/>
          </a:xfrm>
          <a:prstGeom prst="rect">
            <a:avLst/>
          </a:prstGeom>
        </p:spPr>
        <p:txBody>
          <a:bodyPr wrap="square">
            <a:spAutoFit/>
          </a:bodyPr>
          <a:lstStyle/>
          <a:p>
            <a:pPr algn="ctr"/>
            <a:r>
              <a:rPr lang="it-IT" sz="2400" dirty="0">
                <a:latin typeface="Times New Roman" panose="02020603050405020304" pitchFamily="18" charset="0"/>
                <a:cs typeface="Times New Roman" panose="02020603050405020304" pitchFamily="18" charset="0"/>
              </a:rPr>
              <a:t>Non ci facciamo </a:t>
            </a:r>
          </a:p>
          <a:p>
            <a:pPr algn="ctr"/>
            <a:r>
              <a:rPr lang="it-IT" sz="2400" dirty="0">
                <a:latin typeface="Times New Roman" panose="02020603050405020304" pitchFamily="18" charset="0"/>
                <a:cs typeface="Times New Roman" panose="02020603050405020304" pitchFamily="18" charset="0"/>
              </a:rPr>
              <a:t>mancare nulla</a:t>
            </a:r>
          </a:p>
        </p:txBody>
      </p:sp>
    </p:spTree>
    <p:extLst>
      <p:ext uri="{BB962C8B-B14F-4D97-AF65-F5344CB8AC3E}">
        <p14:creationId xmlns:p14="http://schemas.microsoft.com/office/powerpoint/2010/main" val="2420993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8A3F6EDA-654E-4A48-A214-CE35A6686F5B}"/>
              </a:ext>
            </a:extLst>
          </p:cNvPr>
          <p:cNvSpPr txBox="1"/>
          <p:nvPr/>
        </p:nvSpPr>
        <p:spPr>
          <a:xfrm>
            <a:off x="476518" y="759074"/>
            <a:ext cx="5215944" cy="584775"/>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Caso 2: meglio tardi che mai</a:t>
            </a:r>
          </a:p>
        </p:txBody>
      </p:sp>
      <p:sp>
        <p:nvSpPr>
          <p:cNvPr id="5" name="Rettangolo 4">
            <a:extLst>
              <a:ext uri="{FF2B5EF4-FFF2-40B4-BE49-F238E27FC236}">
                <a16:creationId xmlns:a16="http://schemas.microsoft.com/office/drawing/2014/main" xmlns="" id="{F911E796-2046-41D1-B48F-6CB96AF4276C}"/>
              </a:ext>
            </a:extLst>
          </p:cNvPr>
          <p:cNvSpPr/>
          <p:nvPr/>
        </p:nvSpPr>
        <p:spPr>
          <a:xfrm>
            <a:off x="2112135" y="1661375"/>
            <a:ext cx="9607640" cy="251138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it-IT" sz="1200" dirty="0">
              <a:latin typeface="Times New Roman" panose="02020603050405020304" pitchFamily="18" charset="0"/>
              <a:cs typeface="Times New Roman" panose="02020603050405020304" pitchFamily="18" charset="0"/>
            </a:endParaRPr>
          </a:p>
          <a:p>
            <a:r>
              <a:rPr lang="it-IT" sz="1400" b="1" dirty="0">
                <a:solidFill>
                  <a:schemeClr val="tx1"/>
                </a:solidFill>
                <a:latin typeface="Times New Roman" panose="02020603050405020304" pitchFamily="18" charset="0"/>
                <a:cs typeface="Times New Roman" panose="02020603050405020304" pitchFamily="18" charset="0"/>
              </a:rPr>
              <a:t>Presentazione</a:t>
            </a:r>
            <a:r>
              <a:rPr lang="it-IT" sz="1400" dirty="0">
                <a:solidFill>
                  <a:schemeClr val="tx1"/>
                </a:solidFill>
                <a:latin typeface="Times New Roman" panose="02020603050405020304" pitchFamily="18" charset="0"/>
                <a:cs typeface="Times New Roman" panose="02020603050405020304" pitchFamily="18" charset="0"/>
              </a:rPr>
              <a:t>: su mandato della Procura c/o TM, per l’effettuazione dell’indagine socio-ambientale, viene convocato A., padre della minore G. </a:t>
            </a:r>
            <a:r>
              <a:rPr lang="it-IT" sz="1400" dirty="0" smtClean="0">
                <a:solidFill>
                  <a:schemeClr val="tx1"/>
                </a:solidFill>
                <a:latin typeface="Times New Roman" panose="02020603050405020304" pitchFamily="18" charset="0"/>
                <a:cs typeface="Times New Roman" panose="02020603050405020304" pitchFamily="18" charset="0"/>
              </a:rPr>
              <a:t>(</a:t>
            </a:r>
            <a:r>
              <a:rPr lang="it-IT" sz="1400" dirty="0" smtClean="0">
                <a:solidFill>
                  <a:schemeClr val="tx1"/>
                </a:solidFill>
                <a:latin typeface="Times New Roman" panose="02020603050405020304" pitchFamily="18" charset="0"/>
                <a:cs typeface="Times New Roman" panose="02020603050405020304" pitchFamily="18" charset="0"/>
              </a:rPr>
              <a:t>anni 17</a:t>
            </a:r>
            <a:r>
              <a:rPr lang="it-IT" sz="1400" dirty="0" smtClean="0">
                <a:solidFill>
                  <a:schemeClr val="tx1"/>
                </a:solidFill>
                <a:latin typeface="Times New Roman" panose="02020603050405020304" pitchFamily="18" charset="0"/>
                <a:cs typeface="Times New Roman" panose="02020603050405020304" pitchFamily="18" charset="0"/>
              </a:rPr>
              <a:t>). </a:t>
            </a:r>
            <a:r>
              <a:rPr lang="it-IT" sz="1400" dirty="0">
                <a:solidFill>
                  <a:schemeClr val="tx1"/>
                </a:solidFill>
                <a:latin typeface="Times New Roman" panose="02020603050405020304" pitchFamily="18" charset="0"/>
                <a:cs typeface="Times New Roman" panose="02020603050405020304" pitchFamily="18" charset="0"/>
              </a:rPr>
              <a:t>Dall’archivio dell’anagrafe risultano residenti nella stessa abitazione A., G. e la sorella di G. che attualmente vive in un’altra città per motivi di studio. Per quanto riguarda la madre di G., essendo residente in altro comune, viene inviata richiesta di collaborazione ai servizi territorialmente competenti. In sede di colloquio A. è molto restio a dialogare, non si fida. Quindi si cerca di essere il più accomodante e meno invadente possibile con l’obiettivo di stabilire un ponte comunicativo ben saldo. A. comincia col descrivere la situazione della minore G. e successivamente risponde, </a:t>
            </a:r>
            <a:r>
              <a:rPr lang="it-IT" sz="1400" dirty="0" smtClean="0">
                <a:solidFill>
                  <a:schemeClr val="tx1"/>
                </a:solidFill>
                <a:latin typeface="Times New Roman" panose="02020603050405020304" pitchFamily="18" charset="0"/>
                <a:cs typeface="Times New Roman" panose="02020603050405020304" pitchFamily="18" charset="0"/>
              </a:rPr>
              <a:t>anche se in modo non esaustivo, ai </a:t>
            </a:r>
            <a:r>
              <a:rPr lang="it-IT" sz="1400" dirty="0">
                <a:solidFill>
                  <a:schemeClr val="tx1"/>
                </a:solidFill>
                <a:latin typeface="Times New Roman" panose="02020603050405020304" pitchFamily="18" charset="0"/>
                <a:cs typeface="Times New Roman" panose="02020603050405020304" pitchFamily="18" charset="0"/>
              </a:rPr>
              <a:t>vari quesiti che gli vengono posti (es. altri componenti familiari, descrizione generale su ambiente lavorativo etc.)</a:t>
            </a:r>
          </a:p>
          <a:p>
            <a:pPr lvl="0"/>
            <a:r>
              <a:rPr lang="it-IT" sz="1400" dirty="0">
                <a:solidFill>
                  <a:schemeClr val="tx1"/>
                </a:solidFill>
                <a:latin typeface="Times New Roman" panose="02020603050405020304" pitchFamily="18" charset="0"/>
                <a:cs typeface="Times New Roman" panose="02020603050405020304" pitchFamily="18" charset="0"/>
              </a:rPr>
              <a:t>Da quanto riferito da A., la minore G. ha problemi comunicativi dalla nascita (balbuzie) e, dall’estate 2020, soffre di anoressia ed ha attuato diversi tentativi di autolesionismo. Vengono condivisi con lo «scrivente» tutti gli interventi messi in atto a favore di G., da parte dei servizi sanitari: presa in carico Centro Disturbi Alimentari, collocamento in Struttura Residenziale con DAD e prossimo ritorno a casa…</a:t>
            </a:r>
          </a:p>
          <a:p>
            <a:pPr algn="ctr"/>
            <a:endParaRPr lang="it-IT" dirty="0"/>
          </a:p>
        </p:txBody>
      </p:sp>
      <p:sp>
        <p:nvSpPr>
          <p:cNvPr id="8" name="Rettangolo 7">
            <a:extLst>
              <a:ext uri="{FF2B5EF4-FFF2-40B4-BE49-F238E27FC236}">
                <a16:creationId xmlns:a16="http://schemas.microsoft.com/office/drawing/2014/main" xmlns="" id="{3CECA054-C314-4CED-9FA8-88818D7C774F}"/>
              </a:ext>
            </a:extLst>
          </p:cNvPr>
          <p:cNvSpPr/>
          <p:nvPr/>
        </p:nvSpPr>
        <p:spPr>
          <a:xfrm>
            <a:off x="3258356" y="4520483"/>
            <a:ext cx="8461419" cy="1893195"/>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b="1" dirty="0">
                <a:solidFill>
                  <a:schemeClr val="tx1"/>
                </a:solidFill>
                <a:latin typeface="Times New Roman" panose="02020603050405020304" pitchFamily="18" charset="0"/>
                <a:cs typeface="Times New Roman" panose="02020603050405020304" pitchFamily="18" charset="0"/>
              </a:rPr>
              <a:t>Indagine socio – ambientale (STEP 1): </a:t>
            </a:r>
            <a:r>
              <a:rPr lang="it-IT" sz="1400" dirty="0">
                <a:solidFill>
                  <a:schemeClr val="tx1"/>
                </a:solidFill>
                <a:latin typeface="Times New Roman" panose="02020603050405020304" pitchFamily="18" charset="0"/>
                <a:cs typeface="Times New Roman" panose="02020603050405020304" pitchFamily="18" charset="0"/>
              </a:rPr>
              <a:t>dopo un primo contatto col padre della minore G., ci si confronta prima con il servizio competente per la madre della minore, poi con gli altri servizi già intervenuti in precedenza: Unità multidisciplinare (problemi comunicativi=sostegno scolastico), Sportello Ascolto (psicologa che lavora da diversi anni all’interno dell’istituto comprensivo del territorio), Centro Disturbi Alimentari e Struttura Residenziale. Per tutti i servizi sopra elencati, tranne per lo Sportello Ascolto, viene inviata richiesta di relazione. Anche il liceo dove attualmente è iscritta la minore, risulta tra i destinatari.</a:t>
            </a:r>
          </a:p>
          <a:p>
            <a:r>
              <a:rPr lang="it-IT" sz="1400" dirty="0">
                <a:solidFill>
                  <a:schemeClr val="tx1"/>
                </a:solidFill>
                <a:latin typeface="Times New Roman" panose="02020603050405020304" pitchFamily="18" charset="0"/>
                <a:cs typeface="Times New Roman" panose="02020603050405020304" pitchFamily="18" charset="0"/>
              </a:rPr>
              <a:t>A questo punto si possono ricavare i primi elementi per scrivere la relazione destinata ad essere inviata in Procura (così non si rischia di andare oltre il termine fissato)</a:t>
            </a:r>
          </a:p>
        </p:txBody>
      </p:sp>
      <p:sp>
        <p:nvSpPr>
          <p:cNvPr id="10" name="Rettangolo 9">
            <a:extLst>
              <a:ext uri="{FF2B5EF4-FFF2-40B4-BE49-F238E27FC236}">
                <a16:creationId xmlns:a16="http://schemas.microsoft.com/office/drawing/2014/main" xmlns="" id="{0DF9AF12-99C0-47A3-92A1-192075E9D7AB}"/>
              </a:ext>
            </a:extLst>
          </p:cNvPr>
          <p:cNvSpPr/>
          <p:nvPr/>
        </p:nvSpPr>
        <p:spPr>
          <a:xfrm>
            <a:off x="399245" y="5215944"/>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1" name="Immagine 10">
            <a:extLst>
              <a:ext uri="{FF2B5EF4-FFF2-40B4-BE49-F238E27FC236}">
                <a16:creationId xmlns:a16="http://schemas.microsoft.com/office/drawing/2014/main" xmlns="" id="{B46397B8-EDB7-4D2D-B95C-3127B397F1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582" y="5307343"/>
            <a:ext cx="1518151" cy="1188802"/>
          </a:xfrm>
          <a:prstGeom prst="rect">
            <a:avLst/>
          </a:prstGeom>
        </p:spPr>
      </p:pic>
    </p:spTree>
    <p:extLst>
      <p:ext uri="{BB962C8B-B14F-4D97-AF65-F5344CB8AC3E}">
        <p14:creationId xmlns:p14="http://schemas.microsoft.com/office/powerpoint/2010/main" val="2141079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xmlns="" id="{EDF63717-85F6-4150-9277-3707D9553049}"/>
              </a:ext>
            </a:extLst>
          </p:cNvPr>
          <p:cNvSpPr/>
          <p:nvPr/>
        </p:nvSpPr>
        <p:spPr>
          <a:xfrm>
            <a:off x="399245" y="3148418"/>
            <a:ext cx="8049295" cy="133940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b="1" dirty="0">
                <a:solidFill>
                  <a:schemeClr val="tx1"/>
                </a:solidFill>
                <a:latin typeface="Times New Roman" panose="02020603050405020304" pitchFamily="18" charset="0"/>
                <a:cs typeface="Times New Roman" panose="02020603050405020304" pitchFamily="18" charset="0"/>
              </a:rPr>
              <a:t>Visita Domiciliare</a:t>
            </a:r>
            <a:r>
              <a:rPr lang="it-IT" sz="1400" dirty="0">
                <a:solidFill>
                  <a:schemeClr val="tx1"/>
                </a:solidFill>
                <a:latin typeface="Times New Roman" panose="02020603050405020304" pitchFamily="18" charset="0"/>
                <a:cs typeface="Times New Roman" panose="02020603050405020304" pitchFamily="18" charset="0"/>
              </a:rPr>
              <a:t>: si effettua prima un colloquio congiunto, dialogando in linea generale. Successivamente si passa ai colloqui separati. Si denota, in sede di visita, un cambio di atteggiamento del padre: egli dimostra non solo disponibilità ed apertura nel dialogare, ma racconta ulteriori dettagli circa i rapporti con la madre di G. Per quanto riguarda la minore, solo il tempo potrà dare conferma di un eventuale rapporto di fiducia venutosi a creare con </a:t>
            </a:r>
            <a:r>
              <a:rPr lang="it-IT" sz="1400" dirty="0" err="1">
                <a:solidFill>
                  <a:schemeClr val="tx1"/>
                </a:solidFill>
                <a:latin typeface="Times New Roman" panose="02020603050405020304" pitchFamily="18" charset="0"/>
                <a:cs typeface="Times New Roman" panose="02020603050405020304" pitchFamily="18" charset="0"/>
              </a:rPr>
              <a:t>l’ass</a:t>
            </a:r>
            <a:r>
              <a:rPr lang="it-IT" sz="1400" dirty="0">
                <a:solidFill>
                  <a:schemeClr val="tx1"/>
                </a:solidFill>
                <a:latin typeface="Times New Roman" panose="02020603050405020304" pitchFamily="18" charset="0"/>
                <a:cs typeface="Times New Roman" panose="02020603050405020304" pitchFamily="18" charset="0"/>
              </a:rPr>
              <a:t>. </a:t>
            </a:r>
            <a:r>
              <a:rPr lang="it-IT" sz="1400" dirty="0" err="1">
                <a:solidFill>
                  <a:schemeClr val="tx1"/>
                </a:solidFill>
                <a:latin typeface="Times New Roman" panose="02020603050405020304" pitchFamily="18" charset="0"/>
                <a:cs typeface="Times New Roman" panose="02020603050405020304" pitchFamily="18" charset="0"/>
              </a:rPr>
              <a:t>soc</a:t>
            </a:r>
            <a:r>
              <a:rPr lang="it-IT" sz="1400" dirty="0">
                <a:solidFill>
                  <a:schemeClr val="tx1"/>
                </a:solidFill>
                <a:latin typeface="Times New Roman" panose="02020603050405020304" pitchFamily="18" charset="0"/>
                <a:cs typeface="Times New Roman" panose="02020603050405020304" pitchFamily="18" charset="0"/>
              </a:rPr>
              <a:t>.</a:t>
            </a:r>
          </a:p>
        </p:txBody>
      </p:sp>
      <p:sp>
        <p:nvSpPr>
          <p:cNvPr id="5" name="CasellaDiTesto 4">
            <a:extLst>
              <a:ext uri="{FF2B5EF4-FFF2-40B4-BE49-F238E27FC236}">
                <a16:creationId xmlns:a16="http://schemas.microsoft.com/office/drawing/2014/main" xmlns="" id="{0F8F60B8-44AD-4DD7-9518-39DD4A8ED69D}"/>
              </a:ext>
            </a:extLst>
          </p:cNvPr>
          <p:cNvSpPr txBox="1"/>
          <p:nvPr/>
        </p:nvSpPr>
        <p:spPr>
          <a:xfrm>
            <a:off x="244698" y="520808"/>
            <a:ext cx="4893971" cy="584775"/>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Caso 2: meglio tardi che mai</a:t>
            </a:r>
          </a:p>
        </p:txBody>
      </p:sp>
      <p:sp>
        <p:nvSpPr>
          <p:cNvPr id="6" name="Rettangolo 5">
            <a:extLst>
              <a:ext uri="{FF2B5EF4-FFF2-40B4-BE49-F238E27FC236}">
                <a16:creationId xmlns:a16="http://schemas.microsoft.com/office/drawing/2014/main" xmlns="" id="{706EE48F-5441-491B-83BE-F59F888DF0E2}"/>
              </a:ext>
            </a:extLst>
          </p:cNvPr>
          <p:cNvSpPr/>
          <p:nvPr/>
        </p:nvSpPr>
        <p:spPr>
          <a:xfrm>
            <a:off x="3734873" y="4579220"/>
            <a:ext cx="8049295" cy="187465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b="1" dirty="0">
                <a:solidFill>
                  <a:schemeClr val="tx1"/>
                </a:solidFill>
                <a:latin typeface="Times New Roman" panose="02020603050405020304" pitchFamily="18" charset="0"/>
                <a:cs typeface="Times New Roman" panose="02020603050405020304" pitchFamily="18" charset="0"/>
              </a:rPr>
              <a:t>Invio relazione con relative conclusioni</a:t>
            </a:r>
            <a:r>
              <a:rPr lang="it-IT" sz="1400" dirty="0">
                <a:solidFill>
                  <a:schemeClr val="tx1"/>
                </a:solidFill>
                <a:latin typeface="Times New Roman" panose="02020603050405020304" pitchFamily="18" charset="0"/>
                <a:cs typeface="Times New Roman" panose="02020603050405020304" pitchFamily="18" charset="0"/>
              </a:rPr>
              <a:t>: durante l’indagine si comprende che i genitori della minore G. non sono mai riusciti ad affrontare i problemi in modo costruttivo (mediazioni fallite, incapacità nella gestione delle frustrazioni della sorella maggiore per le troppe attenzioni nei riguardi di G.). Tuttavia, col tempo hanno riconosciuto questa incapacità ed almeno per la gestione di G. hanno cercato di fare fronte comune. E’ grazie soprattutto a questo cambio di approccio che G. è riuscita a seguire i percorsi indicati dai servizi sanitari specialistici ed appare disponibile a collaborare con il SSP del Comune. Pertanto si lascia intendere all’A.G. di non dare seguito all’inchiesta, in particolar modo perché G. nel giro di qualche mese diventerà maggiorenne.</a:t>
            </a:r>
          </a:p>
        </p:txBody>
      </p:sp>
      <p:sp>
        <p:nvSpPr>
          <p:cNvPr id="7" name="Rettangolo 6">
            <a:extLst>
              <a:ext uri="{FF2B5EF4-FFF2-40B4-BE49-F238E27FC236}">
                <a16:creationId xmlns:a16="http://schemas.microsoft.com/office/drawing/2014/main" xmlns="" id="{FC4390C1-0007-4893-85BE-0A2B5743D020}"/>
              </a:ext>
            </a:extLst>
          </p:cNvPr>
          <p:cNvSpPr/>
          <p:nvPr/>
        </p:nvSpPr>
        <p:spPr>
          <a:xfrm>
            <a:off x="4700787" y="1105583"/>
            <a:ext cx="7083381" cy="195143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400" b="1" dirty="0">
                <a:solidFill>
                  <a:schemeClr val="tx1"/>
                </a:solidFill>
                <a:latin typeface="Times New Roman" panose="02020603050405020304" pitchFamily="18" charset="0"/>
                <a:cs typeface="Times New Roman" panose="02020603050405020304" pitchFamily="18" charset="0"/>
              </a:rPr>
              <a:t>Indagine socio – ambientale (STEP 2): </a:t>
            </a:r>
            <a:r>
              <a:rPr lang="it-IT" sz="1400" dirty="0">
                <a:solidFill>
                  <a:schemeClr val="tx1"/>
                </a:solidFill>
                <a:latin typeface="Times New Roman" panose="02020603050405020304" pitchFamily="18" charset="0"/>
                <a:cs typeface="Times New Roman" panose="02020603050405020304" pitchFamily="18" charset="0"/>
              </a:rPr>
              <a:t>a seguito dei confronti con i vari servizi, viene individuato come punto di forza della rete il referente del Centro Disturbi Alimentari. Con il professionista si concorda una sua mediazione con la famiglia in occasione della visita di controllo «post-residenziale» (durante l’indagine la minore effettua dimissione programmata dalla struttura dopo una permanenza di 7 mesi-durata media progetto). In questo modo da un lato la famiglia riceve un rinforzo positivo </a:t>
            </a:r>
            <a:r>
              <a:rPr lang="it-IT" sz="1400" dirty="0" smtClean="0">
                <a:solidFill>
                  <a:schemeClr val="tx1"/>
                </a:solidFill>
                <a:latin typeface="Times New Roman" panose="02020603050405020304" pitchFamily="18" charset="0"/>
                <a:cs typeface="Times New Roman" panose="02020603050405020304" pitchFamily="18" charset="0"/>
              </a:rPr>
              <a:t>sui </a:t>
            </a:r>
            <a:r>
              <a:rPr lang="it-IT" sz="1400" dirty="0">
                <a:solidFill>
                  <a:schemeClr val="tx1"/>
                </a:solidFill>
                <a:latin typeface="Times New Roman" panose="02020603050405020304" pitchFamily="18" charset="0"/>
                <a:cs typeface="Times New Roman" panose="02020603050405020304" pitchFamily="18" charset="0"/>
              </a:rPr>
              <a:t>vantaggi derivanti dal coinvolgimento del SSP, dall’altro permette al «servizio scrivente» di avere nei riguardi della minore un approccio più funzionale.</a:t>
            </a:r>
          </a:p>
        </p:txBody>
      </p:sp>
      <p:sp>
        <p:nvSpPr>
          <p:cNvPr id="8" name="Rettangolo 7">
            <a:extLst>
              <a:ext uri="{FF2B5EF4-FFF2-40B4-BE49-F238E27FC236}">
                <a16:creationId xmlns:a16="http://schemas.microsoft.com/office/drawing/2014/main" xmlns="" id="{3A3BC640-418D-46F5-AD79-2332BB94815D}"/>
              </a:ext>
            </a:extLst>
          </p:cNvPr>
          <p:cNvSpPr/>
          <p:nvPr/>
        </p:nvSpPr>
        <p:spPr>
          <a:xfrm>
            <a:off x="399245" y="5215944"/>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a:extLst>
              <a:ext uri="{FF2B5EF4-FFF2-40B4-BE49-F238E27FC236}">
                <a16:creationId xmlns:a16="http://schemas.microsoft.com/office/drawing/2014/main" xmlns="" id="{63CA50D8-E0BF-43B7-9E03-7FB75E1FD5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582" y="5307343"/>
            <a:ext cx="1518151" cy="1188802"/>
          </a:xfrm>
          <a:prstGeom prst="rect">
            <a:avLst/>
          </a:prstGeom>
        </p:spPr>
      </p:pic>
    </p:spTree>
    <p:extLst>
      <p:ext uri="{BB962C8B-B14F-4D97-AF65-F5344CB8AC3E}">
        <p14:creationId xmlns:p14="http://schemas.microsoft.com/office/powerpoint/2010/main" val="3029956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3221DDF2-FA72-44A8-BC20-1F4775709C05}"/>
              </a:ext>
            </a:extLst>
          </p:cNvPr>
          <p:cNvSpPr>
            <a:spLocks noGrp="1"/>
          </p:cNvSpPr>
          <p:nvPr>
            <p:ph idx="1"/>
          </p:nvPr>
        </p:nvSpPr>
        <p:spPr>
          <a:xfrm>
            <a:off x="913231" y="320382"/>
            <a:ext cx="10515600" cy="805033"/>
          </a:xfrm>
        </p:spPr>
        <p:txBody>
          <a:bodyPr>
            <a:normAutofit/>
          </a:bodyPr>
          <a:lstStyle/>
          <a:p>
            <a:pPr marL="0" indent="0" algn="ctr">
              <a:buNone/>
            </a:pPr>
            <a:r>
              <a:rPr lang="it-IT" sz="4400" dirty="0">
                <a:latin typeface="Times New Roman" panose="02020603050405020304" pitchFamily="18" charset="0"/>
                <a:cs typeface="Times New Roman" panose="02020603050405020304" pitchFamily="18" charset="0"/>
              </a:rPr>
              <a:t>L’AMBITO TERRITORIALE SOCIALE</a:t>
            </a:r>
          </a:p>
        </p:txBody>
      </p:sp>
      <p:sp>
        <p:nvSpPr>
          <p:cNvPr id="7" name="CasellaDiTesto 6">
            <a:extLst>
              <a:ext uri="{FF2B5EF4-FFF2-40B4-BE49-F238E27FC236}">
                <a16:creationId xmlns:a16="http://schemas.microsoft.com/office/drawing/2014/main" xmlns="" id="{C72259F2-CE48-4764-9B08-6C5109E9E6A1}"/>
              </a:ext>
            </a:extLst>
          </p:cNvPr>
          <p:cNvSpPr txBox="1"/>
          <p:nvPr/>
        </p:nvSpPr>
        <p:spPr>
          <a:xfrm>
            <a:off x="4722059" y="1019014"/>
            <a:ext cx="2897944" cy="369332"/>
          </a:xfrm>
          <a:prstGeom prst="rect">
            <a:avLst/>
          </a:prstGeom>
          <a:noFill/>
        </p:spPr>
        <p:txBody>
          <a:bodyPr wrap="square" rtlCol="0">
            <a:spAutoFit/>
          </a:bodyPr>
          <a:lstStyle/>
          <a:p>
            <a:pPr algn="ctr"/>
            <a:r>
              <a:rPr lang="it-IT" i="1" dirty="0"/>
              <a:t>FONTI NORMATIVE</a:t>
            </a:r>
            <a:r>
              <a:rPr lang="it-IT" dirty="0"/>
              <a:t>:</a:t>
            </a:r>
          </a:p>
        </p:txBody>
      </p:sp>
      <p:cxnSp>
        <p:nvCxnSpPr>
          <p:cNvPr id="9" name="Connettore 2 8">
            <a:extLst>
              <a:ext uri="{FF2B5EF4-FFF2-40B4-BE49-F238E27FC236}">
                <a16:creationId xmlns:a16="http://schemas.microsoft.com/office/drawing/2014/main" xmlns="" id="{69A6D8BD-AA75-4AAD-AC2C-709E8E115BB4}"/>
              </a:ext>
            </a:extLst>
          </p:cNvPr>
          <p:cNvCxnSpPr>
            <a:cxnSpLocks/>
          </p:cNvCxnSpPr>
          <p:nvPr/>
        </p:nvCxnSpPr>
        <p:spPr>
          <a:xfrm flipH="1">
            <a:off x="4898136" y="1457764"/>
            <a:ext cx="572086" cy="685745"/>
          </a:xfrm>
          <a:prstGeom prst="straightConnector1">
            <a:avLst/>
          </a:prstGeom>
          <a:ln w="254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ttore 2 11">
            <a:extLst>
              <a:ext uri="{FF2B5EF4-FFF2-40B4-BE49-F238E27FC236}">
                <a16:creationId xmlns:a16="http://schemas.microsoft.com/office/drawing/2014/main" xmlns="" id="{61973363-08F3-400C-85F2-C8CA8AF35125}"/>
              </a:ext>
            </a:extLst>
          </p:cNvPr>
          <p:cNvCxnSpPr>
            <a:cxnSpLocks/>
          </p:cNvCxnSpPr>
          <p:nvPr/>
        </p:nvCxnSpPr>
        <p:spPr>
          <a:xfrm>
            <a:off x="6804076" y="1457764"/>
            <a:ext cx="450166" cy="685018"/>
          </a:xfrm>
          <a:prstGeom prst="straightConnector1">
            <a:avLst/>
          </a:prstGeom>
          <a:ln w="254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Rettangolo 18">
            <a:extLst>
              <a:ext uri="{FF2B5EF4-FFF2-40B4-BE49-F238E27FC236}">
                <a16:creationId xmlns:a16="http://schemas.microsoft.com/office/drawing/2014/main" xmlns="" id="{7FE1EE1E-8E3A-4E78-AF12-FEEEBCD4E696}"/>
              </a:ext>
            </a:extLst>
          </p:cNvPr>
          <p:cNvSpPr/>
          <p:nvPr/>
        </p:nvSpPr>
        <p:spPr>
          <a:xfrm>
            <a:off x="758249" y="2209251"/>
            <a:ext cx="4318781" cy="251192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dirty="0">
                <a:solidFill>
                  <a:schemeClr val="tx1"/>
                </a:solidFill>
                <a:latin typeface="Times New Roman" panose="02020603050405020304" pitchFamily="18" charset="0"/>
                <a:cs typeface="Times New Roman" panose="02020603050405020304" pitchFamily="18" charset="0"/>
              </a:rPr>
              <a:t>L. 328/00 </a:t>
            </a:r>
          </a:p>
          <a:p>
            <a:pPr lvl="0" algn="ctr"/>
            <a:r>
              <a:rPr lang="it-IT" sz="2000" dirty="0">
                <a:solidFill>
                  <a:schemeClr val="tx1"/>
                </a:solidFill>
                <a:latin typeface="Times New Roman" panose="02020603050405020304" pitchFamily="18" charset="0"/>
                <a:cs typeface="Times New Roman" panose="02020603050405020304" pitchFamily="18" charset="0"/>
              </a:rPr>
              <a:t>Legge quadro per la realizzazione del sistema integrato di interventi e servizi sociali</a:t>
            </a:r>
          </a:p>
          <a:p>
            <a:pPr lvl="0" algn="ctr"/>
            <a:r>
              <a:rPr lang="it-IT" sz="2000" i="1" u="sng" dirty="0">
                <a:solidFill>
                  <a:schemeClr val="tx1"/>
                </a:solidFill>
                <a:latin typeface="Times New Roman" panose="02020603050405020304" pitchFamily="18" charset="0"/>
                <a:cs typeface="Times New Roman" panose="02020603050405020304" pitchFamily="18" charset="0"/>
              </a:rPr>
              <a:t>ART. 8 c. 3, lett. a) e b)</a:t>
            </a:r>
          </a:p>
        </p:txBody>
      </p:sp>
      <p:sp>
        <p:nvSpPr>
          <p:cNvPr id="20" name="Rettangolo 19">
            <a:extLst>
              <a:ext uri="{FF2B5EF4-FFF2-40B4-BE49-F238E27FC236}">
                <a16:creationId xmlns:a16="http://schemas.microsoft.com/office/drawing/2014/main" xmlns="" id="{E7C9B5DA-51B6-4DC9-800A-B9EEF94DB7E3}"/>
              </a:ext>
            </a:extLst>
          </p:cNvPr>
          <p:cNvSpPr/>
          <p:nvPr/>
        </p:nvSpPr>
        <p:spPr>
          <a:xfrm>
            <a:off x="7166788" y="2209252"/>
            <a:ext cx="4149969" cy="251192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dirty="0">
                <a:solidFill>
                  <a:schemeClr val="tx1"/>
                </a:solidFill>
                <a:latin typeface="Times New Roman" panose="02020603050405020304" pitchFamily="18" charset="0"/>
                <a:cs typeface="Times New Roman" panose="02020603050405020304" pitchFamily="18" charset="0"/>
              </a:rPr>
              <a:t>D. Lgs 267/00</a:t>
            </a:r>
          </a:p>
          <a:p>
            <a:pPr lvl="0" algn="ctr"/>
            <a:r>
              <a:rPr lang="it-IT" sz="2000" dirty="0">
                <a:solidFill>
                  <a:schemeClr val="tx1"/>
                </a:solidFill>
                <a:latin typeface="Times New Roman" panose="02020603050405020304" pitchFamily="18" charset="0"/>
                <a:cs typeface="Times New Roman" panose="02020603050405020304" pitchFamily="18" charset="0"/>
              </a:rPr>
              <a:t> Testo Unico degli Enti Locali</a:t>
            </a:r>
          </a:p>
          <a:p>
            <a:pPr lvl="0" algn="ctr"/>
            <a:r>
              <a:rPr lang="it-IT" sz="2000" i="1" u="sng" dirty="0">
                <a:solidFill>
                  <a:schemeClr val="tx1"/>
                </a:solidFill>
                <a:latin typeface="Times New Roman" panose="02020603050405020304" pitchFamily="18" charset="0"/>
                <a:cs typeface="Times New Roman" panose="02020603050405020304" pitchFamily="18" charset="0"/>
              </a:rPr>
              <a:t>ARTT. da 30 a 34</a:t>
            </a:r>
          </a:p>
        </p:txBody>
      </p:sp>
      <p:sp>
        <p:nvSpPr>
          <p:cNvPr id="8" name="Rettangolo 7"/>
          <p:cNvSpPr/>
          <p:nvPr/>
        </p:nvSpPr>
        <p:spPr>
          <a:xfrm>
            <a:off x="255702" y="5119208"/>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039" y="5210607"/>
            <a:ext cx="1518151" cy="1188802"/>
          </a:xfrm>
          <a:prstGeom prst="rect">
            <a:avLst/>
          </a:prstGeom>
        </p:spPr>
      </p:pic>
    </p:spTree>
    <p:extLst>
      <p:ext uri="{BB962C8B-B14F-4D97-AF65-F5344CB8AC3E}">
        <p14:creationId xmlns:p14="http://schemas.microsoft.com/office/powerpoint/2010/main" val="35731987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92279" y="5241701"/>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616" y="5333100"/>
            <a:ext cx="1518151" cy="1188802"/>
          </a:xfrm>
          <a:prstGeom prst="rect">
            <a:avLst/>
          </a:prstGeom>
        </p:spPr>
      </p:pic>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26664" y="1508760"/>
            <a:ext cx="6117336" cy="3319272"/>
          </a:xfrm>
          <a:prstGeom prst="rect">
            <a:avLst/>
          </a:prstGeom>
          <a:ln w="28575">
            <a:solidFill>
              <a:schemeClr val="accent1">
                <a:lumMod val="60000"/>
                <a:lumOff val="40000"/>
              </a:schemeClr>
            </a:solidFill>
          </a:ln>
        </p:spPr>
      </p:pic>
      <p:sp>
        <p:nvSpPr>
          <p:cNvPr id="9" name="Rettangolo 8"/>
          <p:cNvSpPr/>
          <p:nvPr/>
        </p:nvSpPr>
        <p:spPr>
          <a:xfrm>
            <a:off x="7452360" y="4700016"/>
            <a:ext cx="1682496" cy="12801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7805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xmlns="" id="{1CA2046A-ADE5-4328-9DCB-D613481910B3}"/>
              </a:ext>
            </a:extLst>
          </p:cNvPr>
          <p:cNvSpPr>
            <a:spLocks noGrp="1"/>
          </p:cNvSpPr>
          <p:nvPr>
            <p:ph idx="1"/>
          </p:nvPr>
        </p:nvSpPr>
        <p:spPr>
          <a:xfrm>
            <a:off x="838200" y="366246"/>
            <a:ext cx="10515600" cy="805033"/>
          </a:xfrm>
        </p:spPr>
        <p:txBody>
          <a:bodyPr>
            <a:normAutofit/>
          </a:bodyPr>
          <a:lstStyle/>
          <a:p>
            <a:pPr marL="0" indent="0" algn="ctr">
              <a:buNone/>
            </a:pPr>
            <a:r>
              <a:rPr lang="it-IT" sz="4400" dirty="0">
                <a:latin typeface="Times New Roman" panose="02020603050405020304" pitchFamily="18" charset="0"/>
                <a:cs typeface="Times New Roman" panose="02020603050405020304" pitchFamily="18" charset="0"/>
              </a:rPr>
              <a:t>L’AMBITO TERRITORIALE SOCIALE</a:t>
            </a:r>
          </a:p>
        </p:txBody>
      </p:sp>
      <p:sp>
        <p:nvSpPr>
          <p:cNvPr id="5" name="CasellaDiTesto 4">
            <a:extLst>
              <a:ext uri="{FF2B5EF4-FFF2-40B4-BE49-F238E27FC236}">
                <a16:creationId xmlns:a16="http://schemas.microsoft.com/office/drawing/2014/main" xmlns="" id="{B2C30801-0523-493D-BD5A-BB1FA80DEF09}"/>
              </a:ext>
            </a:extLst>
          </p:cNvPr>
          <p:cNvSpPr txBox="1"/>
          <p:nvPr/>
        </p:nvSpPr>
        <p:spPr>
          <a:xfrm>
            <a:off x="4647028" y="986613"/>
            <a:ext cx="2897944" cy="369332"/>
          </a:xfrm>
          <a:prstGeom prst="rect">
            <a:avLst/>
          </a:prstGeom>
          <a:noFill/>
        </p:spPr>
        <p:txBody>
          <a:bodyPr wrap="square" rtlCol="0">
            <a:spAutoFit/>
          </a:bodyPr>
          <a:lstStyle/>
          <a:p>
            <a:pPr algn="ctr"/>
            <a:r>
              <a:rPr lang="it-IT" i="1" dirty="0"/>
              <a:t>FONTI NORMATIVE</a:t>
            </a:r>
            <a:r>
              <a:rPr lang="it-IT" dirty="0"/>
              <a:t>:</a:t>
            </a:r>
          </a:p>
        </p:txBody>
      </p:sp>
      <p:cxnSp>
        <p:nvCxnSpPr>
          <p:cNvPr id="6" name="Connettore 2 5">
            <a:extLst>
              <a:ext uri="{FF2B5EF4-FFF2-40B4-BE49-F238E27FC236}">
                <a16:creationId xmlns:a16="http://schemas.microsoft.com/office/drawing/2014/main" xmlns="" id="{5D0F10B0-0288-43F3-A457-1D672EA0DD91}"/>
              </a:ext>
            </a:extLst>
          </p:cNvPr>
          <p:cNvCxnSpPr>
            <a:cxnSpLocks/>
          </p:cNvCxnSpPr>
          <p:nvPr/>
        </p:nvCxnSpPr>
        <p:spPr>
          <a:xfrm>
            <a:off x="6096000" y="1355945"/>
            <a:ext cx="0" cy="756084"/>
          </a:xfrm>
          <a:prstGeom prst="straightConnector1">
            <a:avLst/>
          </a:prstGeom>
          <a:ln w="254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Rettangolo 9">
            <a:extLst>
              <a:ext uri="{FF2B5EF4-FFF2-40B4-BE49-F238E27FC236}">
                <a16:creationId xmlns:a16="http://schemas.microsoft.com/office/drawing/2014/main" xmlns="" id="{2B504E04-88DB-419B-99A3-DD7EAF995610}"/>
              </a:ext>
            </a:extLst>
          </p:cNvPr>
          <p:cNvSpPr/>
          <p:nvPr/>
        </p:nvSpPr>
        <p:spPr>
          <a:xfrm>
            <a:off x="911352" y="2212531"/>
            <a:ext cx="10515600" cy="279947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it-IT" dirty="0">
                <a:solidFill>
                  <a:schemeClr val="tx1"/>
                </a:solidFill>
                <a:latin typeface="Times New Roman" panose="02020603050405020304" pitchFamily="18" charset="0"/>
                <a:cs typeface="Times New Roman" panose="02020603050405020304" pitchFamily="18" charset="0"/>
              </a:rPr>
              <a:t>L. 328/00: ART. 8 c. 3: «Alle regioni, nel rispetto di quanto previsto dal decreto legislativo 31 marzo 1998, n. 112, spetta in particolare l'esercizio delle seguenti funzioni:</a:t>
            </a:r>
          </a:p>
          <a:p>
            <a:pPr lvl="0"/>
            <a:r>
              <a:rPr lang="it-IT" dirty="0">
                <a:solidFill>
                  <a:schemeClr val="tx1"/>
                </a:solidFill>
                <a:latin typeface="Times New Roman" panose="02020603050405020304" pitchFamily="18" charset="0"/>
                <a:cs typeface="Times New Roman" panose="02020603050405020304" pitchFamily="18" charset="0"/>
              </a:rPr>
              <a:t>a) determinazione ... tramite le forme di concertazione con gli enti locali interessati, degli </a:t>
            </a:r>
            <a:r>
              <a:rPr lang="it-IT" u="sng" cap="all" dirty="0">
                <a:solidFill>
                  <a:schemeClr val="tx1"/>
                </a:solidFill>
                <a:latin typeface="Times New Roman" panose="02020603050405020304" pitchFamily="18" charset="0"/>
                <a:cs typeface="Times New Roman" panose="02020603050405020304" pitchFamily="18" charset="0"/>
              </a:rPr>
              <a:t>ambiti territoriali</a:t>
            </a:r>
            <a:r>
              <a:rPr lang="it-IT" u="sng" dirty="0">
                <a:solidFill>
                  <a:schemeClr val="tx1"/>
                </a:solidFill>
                <a:latin typeface="Times New Roman" panose="02020603050405020304" pitchFamily="18" charset="0"/>
                <a:cs typeface="Times New Roman" panose="02020603050405020304" pitchFamily="18" charset="0"/>
              </a:rPr>
              <a:t>, </a:t>
            </a:r>
            <a:r>
              <a:rPr lang="it-IT" dirty="0">
                <a:solidFill>
                  <a:schemeClr val="tx1"/>
                </a:solidFill>
                <a:latin typeface="Times New Roman" panose="02020603050405020304" pitchFamily="18" charset="0"/>
                <a:cs typeface="Times New Roman" panose="02020603050405020304" pitchFamily="18" charset="0"/>
              </a:rPr>
              <a:t>delle modalità e degli strumenti per la gestione unitaria del sistema locale dei servizi sociali a rete…;</a:t>
            </a:r>
          </a:p>
          <a:p>
            <a:pPr lvl="0"/>
            <a:r>
              <a:rPr lang="it-IT" dirty="0">
                <a:solidFill>
                  <a:schemeClr val="tx1"/>
                </a:solidFill>
                <a:latin typeface="Times New Roman" panose="02020603050405020304" pitchFamily="18" charset="0"/>
                <a:cs typeface="Times New Roman" panose="02020603050405020304" pitchFamily="18" charset="0"/>
              </a:rPr>
              <a:t>b) definizione di politiche integrate in materia di interventi sociali, ambiente, sanità, istituzioni scolastiche, avviamento al lavoro e reinserimento nelle attività lavorative, servizi del tempo libero, trasporti e comunicazioni;…»</a:t>
            </a:r>
          </a:p>
        </p:txBody>
      </p:sp>
      <p:sp>
        <p:nvSpPr>
          <p:cNvPr id="7" name="Rettangolo 6"/>
          <p:cNvSpPr/>
          <p:nvPr/>
        </p:nvSpPr>
        <p:spPr>
          <a:xfrm>
            <a:off x="310567" y="5182787"/>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 name="Immagin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904" y="5274186"/>
            <a:ext cx="1518151" cy="1188802"/>
          </a:xfrm>
          <a:prstGeom prst="rect">
            <a:avLst/>
          </a:prstGeom>
        </p:spPr>
      </p:pic>
    </p:spTree>
    <p:extLst>
      <p:ext uri="{BB962C8B-B14F-4D97-AF65-F5344CB8AC3E}">
        <p14:creationId xmlns:p14="http://schemas.microsoft.com/office/powerpoint/2010/main" val="2092099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xmlns="" id="{B4FB37C9-5AF7-41EE-9408-9C6F0E078886}"/>
              </a:ext>
            </a:extLst>
          </p:cNvPr>
          <p:cNvSpPr>
            <a:spLocks noGrp="1"/>
          </p:cNvSpPr>
          <p:nvPr>
            <p:ph idx="1"/>
          </p:nvPr>
        </p:nvSpPr>
        <p:spPr>
          <a:xfrm>
            <a:off x="838200" y="869022"/>
            <a:ext cx="10515600" cy="805033"/>
          </a:xfrm>
        </p:spPr>
        <p:txBody>
          <a:bodyPr>
            <a:normAutofit/>
          </a:bodyPr>
          <a:lstStyle/>
          <a:p>
            <a:pPr marL="0" indent="0" algn="ctr">
              <a:buNone/>
            </a:pPr>
            <a:r>
              <a:rPr lang="it-IT" sz="4400" dirty="0">
                <a:latin typeface="Times New Roman" panose="02020603050405020304" pitchFamily="18" charset="0"/>
                <a:cs typeface="Times New Roman" panose="02020603050405020304" pitchFamily="18" charset="0"/>
              </a:rPr>
              <a:t>L’AMBITO TERRITORIALE SOCIALE</a:t>
            </a:r>
          </a:p>
        </p:txBody>
      </p:sp>
      <p:sp>
        <p:nvSpPr>
          <p:cNvPr id="5" name="CasellaDiTesto 4">
            <a:extLst>
              <a:ext uri="{FF2B5EF4-FFF2-40B4-BE49-F238E27FC236}">
                <a16:creationId xmlns:a16="http://schemas.microsoft.com/office/drawing/2014/main" xmlns="" id="{61F19502-8170-4035-B541-9872CC8A27A0}"/>
              </a:ext>
            </a:extLst>
          </p:cNvPr>
          <p:cNvSpPr txBox="1"/>
          <p:nvPr/>
        </p:nvSpPr>
        <p:spPr>
          <a:xfrm>
            <a:off x="4722059" y="1758461"/>
            <a:ext cx="2897944" cy="369332"/>
          </a:xfrm>
          <a:prstGeom prst="rect">
            <a:avLst/>
          </a:prstGeom>
          <a:noFill/>
        </p:spPr>
        <p:txBody>
          <a:bodyPr wrap="square" rtlCol="0">
            <a:spAutoFit/>
          </a:bodyPr>
          <a:lstStyle/>
          <a:p>
            <a:pPr algn="ctr"/>
            <a:r>
              <a:rPr lang="it-IT" i="1" dirty="0"/>
              <a:t>FONTI NORMATIVE</a:t>
            </a:r>
            <a:r>
              <a:rPr lang="it-IT" dirty="0"/>
              <a:t>:</a:t>
            </a:r>
          </a:p>
        </p:txBody>
      </p:sp>
      <p:cxnSp>
        <p:nvCxnSpPr>
          <p:cNvPr id="6" name="Connettore 2 5">
            <a:extLst>
              <a:ext uri="{FF2B5EF4-FFF2-40B4-BE49-F238E27FC236}">
                <a16:creationId xmlns:a16="http://schemas.microsoft.com/office/drawing/2014/main" xmlns="" id="{2CC09103-B402-46FE-86C3-679E7987B544}"/>
              </a:ext>
            </a:extLst>
          </p:cNvPr>
          <p:cNvCxnSpPr>
            <a:cxnSpLocks/>
          </p:cNvCxnSpPr>
          <p:nvPr/>
        </p:nvCxnSpPr>
        <p:spPr>
          <a:xfrm>
            <a:off x="6095999" y="2164748"/>
            <a:ext cx="0" cy="733197"/>
          </a:xfrm>
          <a:prstGeom prst="straightConnector1">
            <a:avLst/>
          </a:prstGeom>
          <a:ln w="254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 name="Rettangolo 6">
            <a:extLst>
              <a:ext uri="{FF2B5EF4-FFF2-40B4-BE49-F238E27FC236}">
                <a16:creationId xmlns:a16="http://schemas.microsoft.com/office/drawing/2014/main" xmlns="" id="{54072A25-17B4-49B0-9D92-E6DB54A819C4}"/>
              </a:ext>
            </a:extLst>
          </p:cNvPr>
          <p:cNvSpPr/>
          <p:nvPr/>
        </p:nvSpPr>
        <p:spPr>
          <a:xfrm>
            <a:off x="3373901" y="3048831"/>
            <a:ext cx="5444197" cy="294014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400" dirty="0">
                <a:solidFill>
                  <a:schemeClr val="tx1"/>
                </a:solidFill>
                <a:latin typeface="Times New Roman" panose="02020603050405020304" pitchFamily="18" charset="0"/>
                <a:cs typeface="Times New Roman" panose="02020603050405020304" pitchFamily="18" charset="0"/>
              </a:rPr>
              <a:t>D. LGS 267/00: </a:t>
            </a:r>
          </a:p>
          <a:p>
            <a:pPr marL="342900" lvl="0" indent="-342900">
              <a:buFont typeface="Arial" panose="020B0604020202020204" pitchFamily="34" charset="0"/>
              <a:buChar char="•"/>
            </a:pPr>
            <a:r>
              <a:rPr lang="it-IT" sz="2400" dirty="0">
                <a:solidFill>
                  <a:schemeClr val="tx1"/>
                </a:solidFill>
                <a:latin typeface="Times New Roman" panose="02020603050405020304" pitchFamily="18" charset="0"/>
                <a:cs typeface="Times New Roman" panose="02020603050405020304" pitchFamily="18" charset="0"/>
              </a:rPr>
              <a:t>Art. 30 Convenzioni</a:t>
            </a:r>
          </a:p>
          <a:p>
            <a:pPr marL="342900" lvl="0" indent="-342900">
              <a:buFont typeface="Arial" panose="020B0604020202020204" pitchFamily="34" charset="0"/>
              <a:buChar char="•"/>
            </a:pPr>
            <a:r>
              <a:rPr lang="it-IT" sz="2400" dirty="0">
                <a:solidFill>
                  <a:schemeClr val="tx1"/>
                </a:solidFill>
                <a:latin typeface="Times New Roman" panose="02020603050405020304" pitchFamily="18" charset="0"/>
                <a:cs typeface="Times New Roman" panose="02020603050405020304" pitchFamily="18" charset="0"/>
              </a:rPr>
              <a:t>Art. 31 Consorzi</a:t>
            </a:r>
          </a:p>
          <a:p>
            <a:pPr marL="342900" lvl="0" indent="-342900">
              <a:buFont typeface="Arial" panose="020B0604020202020204" pitchFamily="34" charset="0"/>
              <a:buChar char="•"/>
            </a:pPr>
            <a:r>
              <a:rPr lang="it-IT" sz="2400" dirty="0">
                <a:solidFill>
                  <a:schemeClr val="tx1"/>
                </a:solidFill>
                <a:latin typeface="Times New Roman" panose="02020603050405020304" pitchFamily="18" charset="0"/>
                <a:cs typeface="Times New Roman" panose="02020603050405020304" pitchFamily="18" charset="0"/>
              </a:rPr>
              <a:t>Art. 32 Unione di Comuni</a:t>
            </a:r>
          </a:p>
          <a:p>
            <a:pPr marL="342900" lvl="0" indent="-342900">
              <a:buFont typeface="Arial" panose="020B0604020202020204" pitchFamily="34" charset="0"/>
              <a:buChar char="•"/>
            </a:pPr>
            <a:r>
              <a:rPr lang="it-IT" sz="2400" dirty="0">
                <a:solidFill>
                  <a:schemeClr val="tx1"/>
                </a:solidFill>
                <a:latin typeface="Times New Roman" panose="02020603050405020304" pitchFamily="18" charset="0"/>
                <a:cs typeface="Times New Roman" panose="02020603050405020304" pitchFamily="18" charset="0"/>
              </a:rPr>
              <a:t>Art. 33. Esercizio associato di funzioni e servizi da parte dei comuni</a:t>
            </a:r>
          </a:p>
          <a:p>
            <a:pPr marL="342900" lvl="0" indent="-342900">
              <a:buFont typeface="Arial" panose="020B0604020202020204" pitchFamily="34" charset="0"/>
              <a:buChar char="•"/>
            </a:pPr>
            <a:r>
              <a:rPr lang="it-IT" sz="2400" dirty="0">
                <a:solidFill>
                  <a:schemeClr val="tx1"/>
                </a:solidFill>
                <a:latin typeface="Times New Roman" panose="02020603050405020304" pitchFamily="18" charset="0"/>
                <a:cs typeface="Times New Roman" panose="02020603050405020304" pitchFamily="18" charset="0"/>
              </a:rPr>
              <a:t>Art. 34. Accordi di programma</a:t>
            </a:r>
          </a:p>
        </p:txBody>
      </p:sp>
      <p:sp>
        <p:nvSpPr>
          <p:cNvPr id="8" name="Rettangolo 7"/>
          <p:cNvSpPr/>
          <p:nvPr/>
        </p:nvSpPr>
        <p:spPr>
          <a:xfrm>
            <a:off x="255420" y="5221224"/>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757" y="5312623"/>
            <a:ext cx="1518151" cy="1188802"/>
          </a:xfrm>
          <a:prstGeom prst="rect">
            <a:avLst/>
          </a:prstGeom>
        </p:spPr>
      </p:pic>
    </p:spTree>
    <p:extLst>
      <p:ext uri="{BB962C8B-B14F-4D97-AF65-F5344CB8AC3E}">
        <p14:creationId xmlns:p14="http://schemas.microsoft.com/office/powerpoint/2010/main" val="1346587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xmlns="" id="{FB71AE87-3EAB-46F4-8A48-D31C5B047EAA}"/>
              </a:ext>
            </a:extLst>
          </p:cNvPr>
          <p:cNvSpPr>
            <a:spLocks noGrp="1"/>
          </p:cNvSpPr>
          <p:nvPr>
            <p:ph idx="1"/>
          </p:nvPr>
        </p:nvSpPr>
        <p:spPr>
          <a:xfrm>
            <a:off x="838198" y="257093"/>
            <a:ext cx="10515600" cy="805033"/>
          </a:xfrm>
        </p:spPr>
        <p:txBody>
          <a:bodyPr>
            <a:normAutofit/>
          </a:bodyPr>
          <a:lstStyle/>
          <a:p>
            <a:pPr marL="0" indent="0" algn="ctr">
              <a:buNone/>
            </a:pPr>
            <a:r>
              <a:rPr lang="it-IT" sz="4400" dirty="0">
                <a:latin typeface="Times New Roman" panose="02020603050405020304" pitchFamily="18" charset="0"/>
                <a:cs typeface="Times New Roman" panose="02020603050405020304" pitchFamily="18" charset="0"/>
              </a:rPr>
              <a:t>L’AMBITO TERRITORIALE SOCIALE</a:t>
            </a:r>
          </a:p>
        </p:txBody>
      </p:sp>
      <p:sp>
        <p:nvSpPr>
          <p:cNvPr id="5" name="CasellaDiTesto 4">
            <a:extLst>
              <a:ext uri="{FF2B5EF4-FFF2-40B4-BE49-F238E27FC236}">
                <a16:creationId xmlns:a16="http://schemas.microsoft.com/office/drawing/2014/main" xmlns="" id="{964CE1DF-53B3-453F-85A1-59651CECFE8D}"/>
              </a:ext>
            </a:extLst>
          </p:cNvPr>
          <p:cNvSpPr txBox="1"/>
          <p:nvPr/>
        </p:nvSpPr>
        <p:spPr>
          <a:xfrm>
            <a:off x="4647026" y="1005492"/>
            <a:ext cx="2897944" cy="369332"/>
          </a:xfrm>
          <a:prstGeom prst="rect">
            <a:avLst/>
          </a:prstGeom>
          <a:noFill/>
        </p:spPr>
        <p:txBody>
          <a:bodyPr wrap="square" rtlCol="0">
            <a:spAutoFit/>
          </a:bodyPr>
          <a:lstStyle/>
          <a:p>
            <a:pPr algn="ctr"/>
            <a:r>
              <a:rPr lang="it-IT" i="1" dirty="0"/>
              <a:t>FONTI NORMATIVE</a:t>
            </a:r>
            <a:r>
              <a:rPr lang="it-IT" dirty="0"/>
              <a:t>:</a:t>
            </a:r>
          </a:p>
        </p:txBody>
      </p:sp>
      <p:cxnSp>
        <p:nvCxnSpPr>
          <p:cNvPr id="6" name="Connettore 2 5">
            <a:extLst>
              <a:ext uri="{FF2B5EF4-FFF2-40B4-BE49-F238E27FC236}">
                <a16:creationId xmlns:a16="http://schemas.microsoft.com/office/drawing/2014/main" xmlns="" id="{2089891C-1A99-45CF-ADC9-4106FD3AF08C}"/>
              </a:ext>
            </a:extLst>
          </p:cNvPr>
          <p:cNvCxnSpPr>
            <a:cxnSpLocks/>
          </p:cNvCxnSpPr>
          <p:nvPr/>
        </p:nvCxnSpPr>
        <p:spPr>
          <a:xfrm flipH="1">
            <a:off x="4695679" y="1486513"/>
            <a:ext cx="572086" cy="685018"/>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a:extLst>
              <a:ext uri="{FF2B5EF4-FFF2-40B4-BE49-F238E27FC236}">
                <a16:creationId xmlns:a16="http://schemas.microsoft.com/office/drawing/2014/main" xmlns="" id="{643062F3-4194-459F-8B05-B0E7D817AA5B}"/>
              </a:ext>
            </a:extLst>
          </p:cNvPr>
          <p:cNvCxnSpPr>
            <a:cxnSpLocks/>
          </p:cNvCxnSpPr>
          <p:nvPr/>
        </p:nvCxnSpPr>
        <p:spPr>
          <a:xfrm>
            <a:off x="6938304" y="1475643"/>
            <a:ext cx="450166" cy="685018"/>
          </a:xfrm>
          <a:prstGeom prst="straightConnector1">
            <a:avLst/>
          </a:prstGeom>
          <a:ln w="508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ttore 2 13">
            <a:extLst>
              <a:ext uri="{FF2B5EF4-FFF2-40B4-BE49-F238E27FC236}">
                <a16:creationId xmlns:a16="http://schemas.microsoft.com/office/drawing/2014/main" xmlns="" id="{411918CB-42E6-4C69-93E2-3CAD753C998E}"/>
              </a:ext>
            </a:extLst>
          </p:cNvPr>
          <p:cNvCxnSpPr/>
          <p:nvPr/>
        </p:nvCxnSpPr>
        <p:spPr>
          <a:xfrm>
            <a:off x="4676305" y="3346184"/>
            <a:ext cx="348762" cy="696350"/>
          </a:xfrm>
          <a:prstGeom prst="straightConnector1">
            <a:avLst/>
          </a:prstGeom>
          <a:ln w="508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ttore 2 15">
            <a:extLst>
              <a:ext uri="{FF2B5EF4-FFF2-40B4-BE49-F238E27FC236}">
                <a16:creationId xmlns:a16="http://schemas.microsoft.com/office/drawing/2014/main" xmlns="" id="{91C61CCC-1835-4236-99C9-B2493A8BC75B}"/>
              </a:ext>
            </a:extLst>
          </p:cNvPr>
          <p:cNvCxnSpPr/>
          <p:nvPr/>
        </p:nvCxnSpPr>
        <p:spPr>
          <a:xfrm flipH="1">
            <a:off x="6955889" y="3349884"/>
            <a:ext cx="450166" cy="696350"/>
          </a:xfrm>
          <a:prstGeom prst="straightConnector1">
            <a:avLst/>
          </a:prstGeom>
          <a:ln w="508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7" name="Rettangolo 16">
            <a:extLst>
              <a:ext uri="{FF2B5EF4-FFF2-40B4-BE49-F238E27FC236}">
                <a16:creationId xmlns:a16="http://schemas.microsoft.com/office/drawing/2014/main" xmlns="" id="{BAAD7A06-1E0F-49A5-90F1-50E43DC0E2E6}"/>
              </a:ext>
            </a:extLst>
          </p:cNvPr>
          <p:cNvSpPr/>
          <p:nvPr/>
        </p:nvSpPr>
        <p:spPr>
          <a:xfrm>
            <a:off x="3570846" y="4103944"/>
            <a:ext cx="5050301" cy="79823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ctr">
              <a:buFont typeface="Arial" panose="020B0604020202020204" pitchFamily="34" charset="0"/>
              <a:buChar char="•"/>
            </a:pPr>
            <a:r>
              <a:rPr lang="it-IT" sz="2000" dirty="0" err="1">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LivEAS</a:t>
            </a:r>
            <a:r>
              <a:rPr lang="it-IT" sz="2000" dirty="0">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 L. 328/00 Art. 22 c. 4</a:t>
            </a:r>
            <a:endParaRPr lang="it-IT" sz="2000" dirty="0">
              <a:solidFill>
                <a:schemeClr val="tx1"/>
              </a:solidFill>
              <a:latin typeface="Times New Roman" panose="02020603050405020304" pitchFamily="18" charset="0"/>
              <a:cs typeface="Times New Roman" panose="02020603050405020304" pitchFamily="18" charset="0"/>
            </a:endParaRPr>
          </a:p>
          <a:p>
            <a:pPr marL="342900" indent="-342900" algn="ctr">
              <a:buFont typeface="Arial" panose="020B0604020202020204" pitchFamily="34" charset="0"/>
              <a:buChar char="•"/>
            </a:pPr>
            <a:r>
              <a:rPr lang="it-IT" sz="2000" dirty="0">
                <a:solidFill>
                  <a:schemeClr val="tx1"/>
                </a:solidFill>
                <a:latin typeface="Times New Roman" panose="02020603050405020304" pitchFamily="18" charset="0"/>
                <a:cs typeface="Times New Roman" panose="02020603050405020304" pitchFamily="18" charset="0"/>
                <a:hlinkClick r:id="rId3" action="ppaction://hlinksldjump">
                  <a:extLst>
                    <a:ext uri="{A12FA001-AC4F-418D-AE19-62706E023703}">
                      <ahyp:hlinkClr xmlns:ahyp="http://schemas.microsoft.com/office/drawing/2018/hyperlinkcolor" xmlns="" val="tx"/>
                    </a:ext>
                  </a:extLst>
                </a:hlinkClick>
              </a:rPr>
              <a:t>LEP: D. Lgs 147/2017 Art. 7 c. 1</a:t>
            </a:r>
            <a:endParaRPr lang="it-IT" sz="2000" dirty="0">
              <a:solidFill>
                <a:schemeClr val="tx1"/>
              </a:solidFill>
              <a:latin typeface="Times New Roman" panose="02020603050405020304" pitchFamily="18" charset="0"/>
              <a:cs typeface="Times New Roman" panose="02020603050405020304" pitchFamily="18" charset="0"/>
            </a:endParaRPr>
          </a:p>
        </p:txBody>
      </p:sp>
      <p:sp>
        <p:nvSpPr>
          <p:cNvPr id="20" name="Rettangolo 19">
            <a:extLst>
              <a:ext uri="{FF2B5EF4-FFF2-40B4-BE49-F238E27FC236}">
                <a16:creationId xmlns:a16="http://schemas.microsoft.com/office/drawing/2014/main" xmlns="" id="{A156B7B6-1FD8-43C1-BB79-D7264A9479A7}"/>
              </a:ext>
            </a:extLst>
          </p:cNvPr>
          <p:cNvSpPr/>
          <p:nvPr/>
        </p:nvSpPr>
        <p:spPr>
          <a:xfrm>
            <a:off x="1783667" y="2171531"/>
            <a:ext cx="2912012" cy="117465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dirty="0">
                <a:solidFill>
                  <a:schemeClr val="tx1"/>
                </a:solidFill>
                <a:latin typeface="Times New Roman" panose="02020603050405020304" pitchFamily="18" charset="0"/>
                <a:cs typeface="Times New Roman" panose="02020603050405020304" pitchFamily="18" charset="0"/>
              </a:rPr>
              <a:t>L. 328/00</a:t>
            </a:r>
          </a:p>
          <a:p>
            <a:pPr lvl="0" algn="ctr"/>
            <a:r>
              <a:rPr lang="it-IT" i="1" u="sng" dirty="0">
                <a:solidFill>
                  <a:schemeClr val="tx1"/>
                </a:solidFill>
                <a:latin typeface="Times New Roman" panose="02020603050405020304" pitchFamily="18" charset="0"/>
                <a:cs typeface="Times New Roman" panose="02020603050405020304" pitchFamily="18" charset="0"/>
              </a:rPr>
              <a:t>ART. 8 c. 3 lett. a) e b)</a:t>
            </a:r>
          </a:p>
        </p:txBody>
      </p:sp>
      <p:sp>
        <p:nvSpPr>
          <p:cNvPr id="21" name="Rettangolo 20">
            <a:extLst>
              <a:ext uri="{FF2B5EF4-FFF2-40B4-BE49-F238E27FC236}">
                <a16:creationId xmlns:a16="http://schemas.microsoft.com/office/drawing/2014/main" xmlns="" id="{1876ED43-6FC6-40BF-8244-AC338C5017E6}"/>
              </a:ext>
            </a:extLst>
          </p:cNvPr>
          <p:cNvSpPr/>
          <p:nvPr/>
        </p:nvSpPr>
        <p:spPr>
          <a:xfrm>
            <a:off x="7406055" y="2160661"/>
            <a:ext cx="3305908" cy="117465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dirty="0">
                <a:solidFill>
                  <a:schemeClr val="tx1"/>
                </a:solidFill>
                <a:latin typeface="Times New Roman" panose="02020603050405020304" pitchFamily="18" charset="0"/>
                <a:cs typeface="Times New Roman" panose="02020603050405020304" pitchFamily="18" charset="0"/>
              </a:rPr>
              <a:t>D. Lgs 267/00</a:t>
            </a:r>
          </a:p>
          <a:p>
            <a:pPr lvl="0" algn="ctr"/>
            <a:r>
              <a:rPr lang="it-IT" dirty="0">
                <a:solidFill>
                  <a:schemeClr val="tx1"/>
                </a:solidFill>
                <a:latin typeface="Times New Roman" panose="02020603050405020304" pitchFamily="18" charset="0"/>
                <a:cs typeface="Times New Roman" panose="02020603050405020304" pitchFamily="18" charset="0"/>
              </a:rPr>
              <a:t>Testo Unico degli Enti Locali</a:t>
            </a:r>
          </a:p>
          <a:p>
            <a:pPr lvl="0" algn="ctr"/>
            <a:r>
              <a:rPr lang="it-IT" i="1" u="sng" dirty="0">
                <a:solidFill>
                  <a:schemeClr val="tx1"/>
                </a:solidFill>
                <a:latin typeface="Times New Roman" panose="02020603050405020304" pitchFamily="18" charset="0"/>
                <a:cs typeface="Times New Roman" panose="02020603050405020304" pitchFamily="18" charset="0"/>
              </a:rPr>
              <a:t>ARTT. da 30 a 34</a:t>
            </a:r>
          </a:p>
        </p:txBody>
      </p:sp>
      <p:sp>
        <p:nvSpPr>
          <p:cNvPr id="3" name="Rettangolo 2">
            <a:extLst>
              <a:ext uri="{FF2B5EF4-FFF2-40B4-BE49-F238E27FC236}">
                <a16:creationId xmlns:a16="http://schemas.microsoft.com/office/drawing/2014/main" xmlns="" id="{FD53E3A1-B6EF-4265-B9F2-0345A7A49CB2}"/>
              </a:ext>
            </a:extLst>
          </p:cNvPr>
          <p:cNvSpPr/>
          <p:nvPr/>
        </p:nvSpPr>
        <p:spPr>
          <a:xfrm>
            <a:off x="3570847" y="5550794"/>
            <a:ext cx="5050301" cy="90152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dirty="0">
                <a:solidFill>
                  <a:schemeClr val="tx1"/>
                </a:solidFill>
                <a:latin typeface="Times New Roman" panose="02020603050405020304" pitchFamily="18" charset="0"/>
                <a:cs typeface="Times New Roman" panose="02020603050405020304" pitchFamily="18" charset="0"/>
                <a:hlinkClick r:id="rId4" action="ppaction://hlinksldjump">
                  <a:extLst>
                    <a:ext uri="{A12FA001-AC4F-418D-AE19-62706E023703}">
                      <ahyp:hlinkClr xmlns:ahyp="http://schemas.microsoft.com/office/drawing/2018/hyperlinkcolor" xmlns="" val="tx"/>
                    </a:ext>
                  </a:extLst>
                </a:hlinkClick>
              </a:rPr>
              <a:t>Piano di Zona: L.328/00 Art. 19</a:t>
            </a:r>
            <a:endParaRPr lang="it-IT" sz="2000" dirty="0">
              <a:solidFill>
                <a:schemeClr val="tx1"/>
              </a:solidFill>
              <a:latin typeface="Times New Roman" panose="02020603050405020304" pitchFamily="18" charset="0"/>
              <a:cs typeface="Times New Roman" panose="02020603050405020304" pitchFamily="18" charset="0"/>
            </a:endParaRPr>
          </a:p>
        </p:txBody>
      </p:sp>
      <p:cxnSp>
        <p:nvCxnSpPr>
          <p:cNvPr id="13" name="Connettore 2 12">
            <a:extLst>
              <a:ext uri="{FF2B5EF4-FFF2-40B4-BE49-F238E27FC236}">
                <a16:creationId xmlns:a16="http://schemas.microsoft.com/office/drawing/2014/main" xmlns="" id="{2D2C6E33-4574-4D43-87A5-61B9D0F30326}"/>
              </a:ext>
            </a:extLst>
          </p:cNvPr>
          <p:cNvCxnSpPr>
            <a:cxnSpLocks/>
          </p:cNvCxnSpPr>
          <p:nvPr/>
        </p:nvCxnSpPr>
        <p:spPr>
          <a:xfrm>
            <a:off x="6095997" y="4953691"/>
            <a:ext cx="0" cy="494072"/>
          </a:xfrm>
          <a:prstGeom prst="straightConnector1">
            <a:avLst/>
          </a:prstGeom>
          <a:ln w="508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Rettangolo 14"/>
          <p:cNvSpPr/>
          <p:nvPr/>
        </p:nvSpPr>
        <p:spPr>
          <a:xfrm>
            <a:off x="353645" y="5200727"/>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8" name="Immagine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5982" y="5292126"/>
            <a:ext cx="1518151" cy="1188802"/>
          </a:xfrm>
          <a:prstGeom prst="rect">
            <a:avLst/>
          </a:prstGeom>
        </p:spPr>
      </p:pic>
    </p:spTree>
    <p:extLst>
      <p:ext uri="{BB962C8B-B14F-4D97-AF65-F5344CB8AC3E}">
        <p14:creationId xmlns:p14="http://schemas.microsoft.com/office/powerpoint/2010/main" val="3341070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xmlns="" id="{3974C63A-F746-4221-9539-C049C848ECEC}"/>
              </a:ext>
            </a:extLst>
          </p:cNvPr>
          <p:cNvSpPr>
            <a:spLocks noGrp="1"/>
          </p:cNvSpPr>
          <p:nvPr>
            <p:ph idx="1"/>
          </p:nvPr>
        </p:nvSpPr>
        <p:spPr>
          <a:xfrm>
            <a:off x="838200" y="226531"/>
            <a:ext cx="10515600" cy="805033"/>
          </a:xfrm>
        </p:spPr>
        <p:txBody>
          <a:bodyPr>
            <a:normAutofit/>
          </a:bodyPr>
          <a:lstStyle/>
          <a:p>
            <a:pPr marL="0" indent="0" algn="ctr">
              <a:buNone/>
            </a:pPr>
            <a:r>
              <a:rPr lang="it-IT" sz="4400" dirty="0">
                <a:latin typeface="Times New Roman" panose="02020603050405020304" pitchFamily="18" charset="0"/>
                <a:cs typeface="Times New Roman" panose="02020603050405020304" pitchFamily="18" charset="0"/>
              </a:rPr>
              <a:t>L’AMBITO TERRITORIALE SOCIALE</a:t>
            </a:r>
          </a:p>
        </p:txBody>
      </p:sp>
      <p:sp>
        <p:nvSpPr>
          <p:cNvPr id="5" name="CasellaDiTesto 4">
            <a:extLst>
              <a:ext uri="{FF2B5EF4-FFF2-40B4-BE49-F238E27FC236}">
                <a16:creationId xmlns:a16="http://schemas.microsoft.com/office/drawing/2014/main" xmlns="" id="{B925A82E-2611-4978-80B1-D8FF1FD1B0BA}"/>
              </a:ext>
            </a:extLst>
          </p:cNvPr>
          <p:cNvSpPr txBox="1"/>
          <p:nvPr/>
        </p:nvSpPr>
        <p:spPr>
          <a:xfrm>
            <a:off x="4722059" y="911086"/>
            <a:ext cx="2897944" cy="369332"/>
          </a:xfrm>
          <a:prstGeom prst="rect">
            <a:avLst/>
          </a:prstGeom>
          <a:noFill/>
        </p:spPr>
        <p:txBody>
          <a:bodyPr wrap="square" rtlCol="0">
            <a:spAutoFit/>
          </a:bodyPr>
          <a:lstStyle/>
          <a:p>
            <a:pPr algn="ctr"/>
            <a:r>
              <a:rPr lang="it-IT" i="1" dirty="0"/>
              <a:t>FONTI NORMATIVE</a:t>
            </a:r>
            <a:r>
              <a:rPr lang="it-IT" dirty="0"/>
              <a:t>:</a:t>
            </a:r>
          </a:p>
        </p:txBody>
      </p:sp>
      <p:cxnSp>
        <p:nvCxnSpPr>
          <p:cNvPr id="6" name="Connettore 2 5">
            <a:extLst>
              <a:ext uri="{FF2B5EF4-FFF2-40B4-BE49-F238E27FC236}">
                <a16:creationId xmlns:a16="http://schemas.microsoft.com/office/drawing/2014/main" xmlns="" id="{155CBB51-0562-41C1-A9A4-30BE250E3D34}"/>
              </a:ext>
            </a:extLst>
          </p:cNvPr>
          <p:cNvCxnSpPr>
            <a:cxnSpLocks/>
            <a:stCxn id="5" idx="2"/>
          </p:cNvCxnSpPr>
          <p:nvPr/>
        </p:nvCxnSpPr>
        <p:spPr>
          <a:xfrm>
            <a:off x="6171031" y="1280418"/>
            <a:ext cx="0" cy="1356516"/>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Rettangolo 9">
            <a:extLst>
              <a:ext uri="{FF2B5EF4-FFF2-40B4-BE49-F238E27FC236}">
                <a16:creationId xmlns:a16="http://schemas.microsoft.com/office/drawing/2014/main" xmlns="" id="{A870DFE0-F05D-42B4-BAF1-07EC89F24778}"/>
              </a:ext>
            </a:extLst>
          </p:cNvPr>
          <p:cNvSpPr/>
          <p:nvPr/>
        </p:nvSpPr>
        <p:spPr>
          <a:xfrm>
            <a:off x="1966002" y="2636934"/>
            <a:ext cx="10087708" cy="343784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it-IT" sz="2000" dirty="0" err="1">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LivEAS</a:t>
            </a:r>
            <a:r>
              <a:rPr lang="it-IT" sz="2000" dirty="0">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 L. 328/00</a:t>
            </a:r>
            <a:endParaRPr lang="it-IT" sz="2000" dirty="0">
              <a:solidFill>
                <a:schemeClr val="tx1"/>
              </a:solidFill>
              <a:latin typeface="Times New Roman" panose="02020603050405020304" pitchFamily="18" charset="0"/>
              <a:cs typeface="Times New Roman" panose="02020603050405020304" pitchFamily="18" charset="0"/>
            </a:endParaRPr>
          </a:p>
          <a:p>
            <a:pPr lvl="0"/>
            <a:r>
              <a:rPr lang="it-IT" sz="2000" dirty="0">
                <a:solidFill>
                  <a:schemeClr val="tx1"/>
                </a:solidFill>
                <a:latin typeface="Times New Roman" panose="02020603050405020304" pitchFamily="18" charset="0"/>
                <a:cs typeface="Times New Roman" panose="02020603050405020304" pitchFamily="18" charset="0"/>
              </a:rPr>
              <a:t> Art. 22 c. 4.: «... le leggi regionali, secondo i modelli organizzativi</a:t>
            </a:r>
          </a:p>
          <a:p>
            <a:pPr lvl="0"/>
            <a:r>
              <a:rPr lang="it-IT" sz="2000" dirty="0">
                <a:solidFill>
                  <a:schemeClr val="tx1"/>
                </a:solidFill>
                <a:latin typeface="Times New Roman" panose="02020603050405020304" pitchFamily="18" charset="0"/>
                <a:cs typeface="Times New Roman" panose="02020603050405020304" pitchFamily="18" charset="0"/>
              </a:rPr>
              <a:t>adottati, prevedono per ogni </a:t>
            </a:r>
            <a:r>
              <a:rPr lang="it-IT" sz="2000" cap="all" dirty="0">
                <a:solidFill>
                  <a:schemeClr val="tx1"/>
                </a:solidFill>
                <a:latin typeface="Times New Roman" panose="02020603050405020304" pitchFamily="18" charset="0"/>
                <a:cs typeface="Times New Roman" panose="02020603050405020304" pitchFamily="18" charset="0"/>
              </a:rPr>
              <a:t>ambito territoriale </a:t>
            </a:r>
            <a:r>
              <a:rPr lang="it-IT" sz="2000" dirty="0">
                <a:solidFill>
                  <a:schemeClr val="tx1"/>
                </a:solidFill>
                <a:latin typeface="Times New Roman" panose="02020603050405020304" pitchFamily="18" charset="0"/>
                <a:cs typeface="Times New Roman" panose="02020603050405020304" pitchFamily="18" charset="0"/>
              </a:rPr>
              <a:t>di cui all'articolo 8, comma 3, lettera a), ... l'erogazione delle seguenti prestazioni:</a:t>
            </a:r>
          </a:p>
          <a:p>
            <a:pPr lvl="0"/>
            <a:r>
              <a:rPr lang="it-IT" sz="2000" dirty="0">
                <a:solidFill>
                  <a:schemeClr val="tx1"/>
                </a:solidFill>
                <a:latin typeface="Times New Roman" panose="02020603050405020304" pitchFamily="18" charset="0"/>
                <a:cs typeface="Times New Roman" panose="02020603050405020304" pitchFamily="18" charset="0"/>
              </a:rPr>
              <a:t>a) servizio sociale professionale e segretariato sociale per informazione e consulenza al singolo e ai nuclei familiari;</a:t>
            </a:r>
          </a:p>
          <a:p>
            <a:pPr lvl="0"/>
            <a:r>
              <a:rPr lang="it-IT" sz="2000" dirty="0">
                <a:solidFill>
                  <a:schemeClr val="tx1"/>
                </a:solidFill>
                <a:latin typeface="Times New Roman" panose="02020603050405020304" pitchFamily="18" charset="0"/>
                <a:cs typeface="Times New Roman" panose="02020603050405020304" pitchFamily="18" charset="0"/>
              </a:rPr>
              <a:t>b) servizio di pronto intervento sociale per le situazioni di emergenza personali e familiari;</a:t>
            </a:r>
          </a:p>
          <a:p>
            <a:pPr lvl="0"/>
            <a:r>
              <a:rPr lang="it-IT" sz="2000" dirty="0">
                <a:solidFill>
                  <a:schemeClr val="tx1"/>
                </a:solidFill>
                <a:latin typeface="Times New Roman" panose="02020603050405020304" pitchFamily="18" charset="0"/>
                <a:cs typeface="Times New Roman" panose="02020603050405020304" pitchFamily="18" charset="0"/>
              </a:rPr>
              <a:t>c) assistenza domiciliare;</a:t>
            </a:r>
          </a:p>
          <a:p>
            <a:pPr lvl="0"/>
            <a:r>
              <a:rPr lang="it-IT" sz="2000" dirty="0">
                <a:solidFill>
                  <a:schemeClr val="tx1"/>
                </a:solidFill>
                <a:latin typeface="Times New Roman" panose="02020603050405020304" pitchFamily="18" charset="0"/>
                <a:cs typeface="Times New Roman" panose="02020603050405020304" pitchFamily="18" charset="0"/>
              </a:rPr>
              <a:t>d) strutture residenziali e semiresidenziali per soggetti con fragilità sociali;</a:t>
            </a:r>
          </a:p>
          <a:p>
            <a:pPr lvl="0"/>
            <a:r>
              <a:rPr lang="it-IT" sz="2000" dirty="0">
                <a:solidFill>
                  <a:schemeClr val="tx1"/>
                </a:solidFill>
                <a:latin typeface="Times New Roman" panose="02020603050405020304" pitchFamily="18" charset="0"/>
                <a:cs typeface="Times New Roman" panose="02020603050405020304" pitchFamily="18" charset="0"/>
              </a:rPr>
              <a:t>e) centri di accoglienza residenziali o diurni a carattere comunitario…»</a:t>
            </a:r>
          </a:p>
        </p:txBody>
      </p:sp>
      <p:sp>
        <p:nvSpPr>
          <p:cNvPr id="7" name="Rettangolo 6"/>
          <p:cNvSpPr/>
          <p:nvPr/>
        </p:nvSpPr>
        <p:spPr>
          <a:xfrm>
            <a:off x="200839" y="5285232"/>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 name="Immagin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3176" y="5376631"/>
            <a:ext cx="1518151" cy="1188802"/>
          </a:xfrm>
          <a:prstGeom prst="rect">
            <a:avLst/>
          </a:prstGeom>
        </p:spPr>
      </p:pic>
    </p:spTree>
    <p:extLst>
      <p:ext uri="{BB962C8B-B14F-4D97-AF65-F5344CB8AC3E}">
        <p14:creationId xmlns:p14="http://schemas.microsoft.com/office/powerpoint/2010/main" val="4252669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xmlns="" id="{1C7D9D66-E766-4243-ABD2-CBF393EF30AE}"/>
              </a:ext>
            </a:extLst>
          </p:cNvPr>
          <p:cNvSpPr/>
          <p:nvPr/>
        </p:nvSpPr>
        <p:spPr>
          <a:xfrm>
            <a:off x="2606040" y="2123519"/>
            <a:ext cx="8682114" cy="377014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it-IT" sz="2000" dirty="0">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LEP D. Lgs 147/2017 </a:t>
            </a:r>
            <a:endParaRPr lang="it-IT" sz="2000" dirty="0">
              <a:solidFill>
                <a:schemeClr val="tx1"/>
              </a:solidFill>
              <a:latin typeface="Times New Roman" panose="02020603050405020304" pitchFamily="18" charset="0"/>
              <a:cs typeface="Times New Roman" panose="02020603050405020304" pitchFamily="18" charset="0"/>
            </a:endParaRPr>
          </a:p>
          <a:p>
            <a:pPr lvl="0"/>
            <a:r>
              <a:rPr lang="it-IT" sz="2000" dirty="0">
                <a:solidFill>
                  <a:schemeClr val="tx1"/>
                </a:solidFill>
                <a:latin typeface="Times New Roman" panose="02020603050405020304" pitchFamily="18" charset="0"/>
                <a:cs typeface="Times New Roman" panose="02020603050405020304" pitchFamily="18" charset="0"/>
              </a:rPr>
              <a:t>Art. 7 c. 1: «…i servizi per … i sostegni da individuare nel</a:t>
            </a:r>
          </a:p>
          <a:p>
            <a:pPr lvl="0"/>
            <a:r>
              <a:rPr lang="it-IT" sz="2000" dirty="0">
                <a:solidFill>
                  <a:schemeClr val="tx1"/>
                </a:solidFill>
                <a:latin typeface="Times New Roman" panose="02020603050405020304" pitchFamily="18" charset="0"/>
                <a:cs typeface="Times New Roman" panose="02020603050405020304" pitchFamily="18" charset="0"/>
              </a:rPr>
              <a:t>progetto personalizzato afferenti al sistema integrato di interventi e servizi</a:t>
            </a:r>
          </a:p>
          <a:p>
            <a:pPr lvl="0"/>
            <a:r>
              <a:rPr lang="it-IT" sz="2000" dirty="0">
                <a:solidFill>
                  <a:schemeClr val="tx1"/>
                </a:solidFill>
                <a:latin typeface="Times New Roman" panose="02020603050405020304" pitchFamily="18" charset="0"/>
                <a:cs typeface="Times New Roman" panose="02020603050405020304" pitchFamily="18" charset="0"/>
              </a:rPr>
              <a:t>sociali … includono:</a:t>
            </a:r>
          </a:p>
          <a:p>
            <a:pPr lvl="0"/>
            <a:r>
              <a:rPr lang="it-IT" sz="2000" dirty="0">
                <a:solidFill>
                  <a:schemeClr val="tx1"/>
                </a:solidFill>
                <a:latin typeface="Times New Roman" panose="02020603050405020304" pitchFamily="18" charset="0"/>
                <a:cs typeface="Times New Roman" panose="02020603050405020304" pitchFamily="18" charset="0"/>
              </a:rPr>
              <a:t>a) segretariato sociale; </a:t>
            </a:r>
          </a:p>
          <a:p>
            <a:pPr lvl="0"/>
            <a:r>
              <a:rPr lang="it-IT" sz="2000" dirty="0">
                <a:solidFill>
                  <a:schemeClr val="tx1"/>
                </a:solidFill>
                <a:latin typeface="Times New Roman" panose="02020603050405020304" pitchFamily="18" charset="0"/>
                <a:cs typeface="Times New Roman" panose="02020603050405020304" pitchFamily="18" charset="0"/>
              </a:rPr>
              <a:t>b) servizio sociale professionale per la presa in carico, ….;</a:t>
            </a:r>
          </a:p>
          <a:p>
            <a:pPr lvl="0"/>
            <a:r>
              <a:rPr lang="it-IT" sz="2000" dirty="0">
                <a:solidFill>
                  <a:schemeClr val="tx1"/>
                </a:solidFill>
                <a:latin typeface="Times New Roman" panose="02020603050405020304" pitchFamily="18" charset="0"/>
                <a:cs typeface="Times New Roman" panose="02020603050405020304" pitchFamily="18" charset="0"/>
              </a:rPr>
              <a:t>c) tirocini finalizzati all'inclusione sociale, …..;</a:t>
            </a:r>
          </a:p>
          <a:p>
            <a:pPr lvl="0"/>
            <a:r>
              <a:rPr lang="it-IT" sz="2000" dirty="0">
                <a:solidFill>
                  <a:schemeClr val="tx1"/>
                </a:solidFill>
                <a:latin typeface="Times New Roman" panose="02020603050405020304" pitchFamily="18" charset="0"/>
                <a:cs typeface="Times New Roman" panose="02020603050405020304" pitchFamily="18" charset="0"/>
              </a:rPr>
              <a:t>d) sostegno socio-educativo domiciliare o territoriale…..;</a:t>
            </a:r>
          </a:p>
          <a:p>
            <a:pPr lvl="0"/>
            <a:r>
              <a:rPr lang="it-IT" sz="2000" dirty="0">
                <a:solidFill>
                  <a:schemeClr val="tx1"/>
                </a:solidFill>
                <a:latin typeface="Times New Roman" panose="02020603050405020304" pitchFamily="18" charset="0"/>
                <a:cs typeface="Times New Roman" panose="02020603050405020304" pitchFamily="18" charset="0"/>
              </a:rPr>
              <a:t>e) assistenza domiciliare socio-assistenziale e servizi di prossimità;</a:t>
            </a:r>
          </a:p>
          <a:p>
            <a:pPr lvl="0"/>
            <a:r>
              <a:rPr lang="it-IT" sz="2000" dirty="0">
                <a:solidFill>
                  <a:schemeClr val="tx1"/>
                </a:solidFill>
                <a:latin typeface="Times New Roman" panose="02020603050405020304" pitchFamily="18" charset="0"/>
                <a:cs typeface="Times New Roman" panose="02020603050405020304" pitchFamily="18" charset="0"/>
              </a:rPr>
              <a:t>f) sostegno alla genitorialità e servizio di mediazione familiare;</a:t>
            </a:r>
          </a:p>
          <a:p>
            <a:pPr lvl="0"/>
            <a:r>
              <a:rPr lang="it-IT" sz="2000" dirty="0">
                <a:solidFill>
                  <a:schemeClr val="tx1"/>
                </a:solidFill>
                <a:latin typeface="Times New Roman" panose="02020603050405020304" pitchFamily="18" charset="0"/>
                <a:cs typeface="Times New Roman" panose="02020603050405020304" pitchFamily="18" charset="0"/>
              </a:rPr>
              <a:t>g) servizio di mediazione culturale;</a:t>
            </a:r>
          </a:p>
          <a:p>
            <a:pPr lvl="0"/>
            <a:r>
              <a:rPr lang="it-IT" sz="2000" dirty="0">
                <a:solidFill>
                  <a:schemeClr val="tx1"/>
                </a:solidFill>
                <a:latin typeface="Times New Roman" panose="02020603050405020304" pitchFamily="18" charset="0"/>
                <a:cs typeface="Times New Roman" panose="02020603050405020304" pitchFamily="18" charset="0"/>
              </a:rPr>
              <a:t>h) servizio di pronto intervento sociale...»</a:t>
            </a:r>
          </a:p>
        </p:txBody>
      </p:sp>
      <p:sp>
        <p:nvSpPr>
          <p:cNvPr id="5" name="Segnaposto contenuto 2">
            <a:extLst>
              <a:ext uri="{FF2B5EF4-FFF2-40B4-BE49-F238E27FC236}">
                <a16:creationId xmlns:a16="http://schemas.microsoft.com/office/drawing/2014/main" xmlns="" id="{CFC83583-2C85-4EF0-A5FE-0387B8F9582A}"/>
              </a:ext>
            </a:extLst>
          </p:cNvPr>
          <p:cNvSpPr>
            <a:spLocks noGrp="1"/>
          </p:cNvSpPr>
          <p:nvPr>
            <p:ph idx="1"/>
          </p:nvPr>
        </p:nvSpPr>
        <p:spPr>
          <a:xfrm>
            <a:off x="913231" y="186900"/>
            <a:ext cx="10515600" cy="805033"/>
          </a:xfrm>
        </p:spPr>
        <p:txBody>
          <a:bodyPr>
            <a:normAutofit/>
          </a:bodyPr>
          <a:lstStyle/>
          <a:p>
            <a:pPr marL="0" indent="0" algn="ctr">
              <a:buNone/>
            </a:pPr>
            <a:r>
              <a:rPr lang="it-IT" sz="4400" dirty="0">
                <a:latin typeface="Times New Roman" panose="02020603050405020304" pitchFamily="18" charset="0"/>
                <a:cs typeface="Times New Roman" panose="02020603050405020304" pitchFamily="18" charset="0"/>
              </a:rPr>
              <a:t>L’AMBITO TERRITORIALE SOCIALE</a:t>
            </a:r>
          </a:p>
        </p:txBody>
      </p:sp>
      <p:sp>
        <p:nvSpPr>
          <p:cNvPr id="6" name="CasellaDiTesto 5">
            <a:extLst>
              <a:ext uri="{FF2B5EF4-FFF2-40B4-BE49-F238E27FC236}">
                <a16:creationId xmlns:a16="http://schemas.microsoft.com/office/drawing/2014/main" xmlns="" id="{616619D0-FE2E-4B63-8AC1-EB6A8549BA3B}"/>
              </a:ext>
            </a:extLst>
          </p:cNvPr>
          <p:cNvSpPr txBox="1"/>
          <p:nvPr/>
        </p:nvSpPr>
        <p:spPr>
          <a:xfrm>
            <a:off x="4767779" y="807267"/>
            <a:ext cx="2897944" cy="369332"/>
          </a:xfrm>
          <a:prstGeom prst="rect">
            <a:avLst/>
          </a:prstGeom>
          <a:noFill/>
        </p:spPr>
        <p:txBody>
          <a:bodyPr wrap="square" rtlCol="0">
            <a:spAutoFit/>
          </a:bodyPr>
          <a:lstStyle/>
          <a:p>
            <a:pPr algn="ctr"/>
            <a:r>
              <a:rPr lang="it-IT" i="1" dirty="0"/>
              <a:t>FONTI NORMATIVE</a:t>
            </a:r>
            <a:r>
              <a:rPr lang="it-IT" dirty="0"/>
              <a:t>:</a:t>
            </a:r>
          </a:p>
        </p:txBody>
      </p:sp>
      <p:cxnSp>
        <p:nvCxnSpPr>
          <p:cNvPr id="7" name="Connettore 2 6">
            <a:extLst>
              <a:ext uri="{FF2B5EF4-FFF2-40B4-BE49-F238E27FC236}">
                <a16:creationId xmlns:a16="http://schemas.microsoft.com/office/drawing/2014/main" xmlns="" id="{DAA8EE72-F7F8-420E-94F0-450B33455DD9}"/>
              </a:ext>
            </a:extLst>
          </p:cNvPr>
          <p:cNvCxnSpPr>
            <a:cxnSpLocks/>
            <a:stCxn id="6" idx="2"/>
          </p:cNvCxnSpPr>
          <p:nvPr/>
        </p:nvCxnSpPr>
        <p:spPr>
          <a:xfrm>
            <a:off x="6216751" y="1176599"/>
            <a:ext cx="0" cy="842988"/>
          </a:xfrm>
          <a:prstGeom prst="straightConnector1">
            <a:avLst/>
          </a:prstGeom>
          <a:ln w="50800">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8" name="Rettangolo 7"/>
          <p:cNvSpPr/>
          <p:nvPr/>
        </p:nvSpPr>
        <p:spPr>
          <a:xfrm>
            <a:off x="246641" y="5207859"/>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978" y="5299258"/>
            <a:ext cx="1518151" cy="1188802"/>
          </a:xfrm>
          <a:prstGeom prst="rect">
            <a:avLst/>
          </a:prstGeom>
        </p:spPr>
      </p:pic>
    </p:spTree>
    <p:extLst>
      <p:ext uri="{BB962C8B-B14F-4D97-AF65-F5344CB8AC3E}">
        <p14:creationId xmlns:p14="http://schemas.microsoft.com/office/powerpoint/2010/main" val="234487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2">
            <a:extLst>
              <a:ext uri="{FF2B5EF4-FFF2-40B4-BE49-F238E27FC236}">
                <a16:creationId xmlns:a16="http://schemas.microsoft.com/office/drawing/2014/main" xmlns="" id="{535A151D-D3ED-43EE-9C08-78A3EF0E7586}"/>
              </a:ext>
            </a:extLst>
          </p:cNvPr>
          <p:cNvSpPr txBox="1">
            <a:spLocks/>
          </p:cNvSpPr>
          <p:nvPr/>
        </p:nvSpPr>
        <p:spPr>
          <a:xfrm>
            <a:off x="838200" y="551187"/>
            <a:ext cx="10515600" cy="80503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it-IT" sz="4400">
                <a:latin typeface="Times New Roman" panose="02020603050405020304" pitchFamily="18" charset="0"/>
                <a:cs typeface="Times New Roman" panose="02020603050405020304" pitchFamily="18" charset="0"/>
              </a:rPr>
              <a:t>L’AMBITO TERRITORIALE SOCIALE</a:t>
            </a:r>
            <a:endParaRPr lang="it-IT" sz="4400" dirty="0">
              <a:latin typeface="Times New Roman" panose="02020603050405020304" pitchFamily="18" charset="0"/>
              <a:cs typeface="Times New Roman" panose="02020603050405020304" pitchFamily="18" charset="0"/>
            </a:endParaRPr>
          </a:p>
        </p:txBody>
      </p:sp>
      <p:sp>
        <p:nvSpPr>
          <p:cNvPr id="3" name="CasellaDiTesto 2">
            <a:extLst>
              <a:ext uri="{FF2B5EF4-FFF2-40B4-BE49-F238E27FC236}">
                <a16:creationId xmlns:a16="http://schemas.microsoft.com/office/drawing/2014/main" xmlns="" id="{8E010402-26A7-46F3-B851-A6B3B3E65A3E}"/>
              </a:ext>
            </a:extLst>
          </p:cNvPr>
          <p:cNvSpPr txBox="1"/>
          <p:nvPr/>
        </p:nvSpPr>
        <p:spPr>
          <a:xfrm>
            <a:off x="4722058" y="1251170"/>
            <a:ext cx="2897944" cy="369332"/>
          </a:xfrm>
          <a:prstGeom prst="rect">
            <a:avLst/>
          </a:prstGeom>
          <a:noFill/>
        </p:spPr>
        <p:txBody>
          <a:bodyPr wrap="square" rtlCol="0">
            <a:spAutoFit/>
          </a:bodyPr>
          <a:lstStyle/>
          <a:p>
            <a:pPr algn="ctr"/>
            <a:r>
              <a:rPr lang="it-IT" i="1" dirty="0"/>
              <a:t>FONTI NORMATIVE</a:t>
            </a:r>
            <a:r>
              <a:rPr lang="it-IT" dirty="0"/>
              <a:t>:</a:t>
            </a:r>
          </a:p>
        </p:txBody>
      </p:sp>
      <p:sp>
        <p:nvSpPr>
          <p:cNvPr id="4" name="Rettangolo 3">
            <a:extLst>
              <a:ext uri="{FF2B5EF4-FFF2-40B4-BE49-F238E27FC236}">
                <a16:creationId xmlns:a16="http://schemas.microsoft.com/office/drawing/2014/main" xmlns="" id="{994C361F-B3EC-4681-9FE0-07BF6B13B53D}"/>
              </a:ext>
            </a:extLst>
          </p:cNvPr>
          <p:cNvSpPr/>
          <p:nvPr/>
        </p:nvSpPr>
        <p:spPr>
          <a:xfrm>
            <a:off x="2453748" y="2545219"/>
            <a:ext cx="8900052" cy="328755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000" dirty="0">
                <a:solidFill>
                  <a:schemeClr val="tx1"/>
                </a:solidFill>
                <a:latin typeface="Times New Roman" panose="02020603050405020304" pitchFamily="18" charset="0"/>
                <a:cs typeface="Times New Roman" panose="02020603050405020304" pitchFamily="18" charset="0"/>
                <a:hlinkClick r:id="rId2" action="ppaction://hlinksldjump">
                  <a:extLst>
                    <a:ext uri="{A12FA001-AC4F-418D-AE19-62706E023703}">
                      <ahyp:hlinkClr xmlns:ahyp="http://schemas.microsoft.com/office/drawing/2018/hyperlinkcolor" xmlns="" val="tx"/>
                    </a:ext>
                  </a:extLst>
                </a:hlinkClick>
              </a:rPr>
              <a:t>PIANO DI ZONA L. 328/00 </a:t>
            </a:r>
            <a:endParaRPr lang="it-IT" sz="2000" dirty="0">
              <a:solidFill>
                <a:schemeClr val="tx1"/>
              </a:solidFill>
              <a:latin typeface="Times New Roman" panose="02020603050405020304" pitchFamily="18" charset="0"/>
              <a:cs typeface="Times New Roman" panose="02020603050405020304" pitchFamily="18" charset="0"/>
            </a:endParaRPr>
          </a:p>
          <a:p>
            <a:r>
              <a:rPr lang="it-IT" sz="2000" dirty="0">
                <a:solidFill>
                  <a:schemeClr val="tx1"/>
                </a:solidFill>
                <a:latin typeface="Times New Roman" panose="02020603050405020304" pitchFamily="18" charset="0"/>
                <a:cs typeface="Times New Roman" panose="02020603050405020304" pitchFamily="18" charset="0"/>
              </a:rPr>
              <a:t>Art. 19 c. 1: «I comuni associati, negli ambiti territoriali di cui all’art. 8 c. 3 </a:t>
            </a:r>
            <a:r>
              <a:rPr lang="it-IT" sz="2000" dirty="0" err="1">
                <a:solidFill>
                  <a:schemeClr val="tx1"/>
                </a:solidFill>
                <a:latin typeface="Times New Roman" panose="02020603050405020304" pitchFamily="18" charset="0"/>
                <a:cs typeface="Times New Roman" panose="02020603050405020304" pitchFamily="18" charset="0"/>
              </a:rPr>
              <a:t>lett.a</a:t>
            </a:r>
            <a:r>
              <a:rPr lang="it-IT" sz="2000" dirty="0">
                <a:solidFill>
                  <a:schemeClr val="tx1"/>
                </a:solidFill>
                <a:latin typeface="Times New Roman" panose="02020603050405020304" pitchFamily="18" charset="0"/>
                <a:cs typeface="Times New Roman" panose="02020603050405020304" pitchFamily="18" charset="0"/>
              </a:rPr>
              <a:t>),…provvedono…a definire il piano di zona, che individua:</a:t>
            </a:r>
          </a:p>
          <a:p>
            <a:r>
              <a:rPr lang="it-IT" sz="2000" dirty="0">
                <a:solidFill>
                  <a:schemeClr val="tx1"/>
                </a:solidFill>
                <a:latin typeface="Times New Roman" panose="02020603050405020304" pitchFamily="18" charset="0"/>
                <a:cs typeface="Times New Roman" panose="02020603050405020304" pitchFamily="18" charset="0"/>
              </a:rPr>
              <a:t>a) gli obiettivi strategici e le priorità di intervento…;</a:t>
            </a:r>
          </a:p>
          <a:p>
            <a:r>
              <a:rPr lang="it-IT" sz="2000" dirty="0">
                <a:solidFill>
                  <a:schemeClr val="tx1"/>
                </a:solidFill>
                <a:latin typeface="Times New Roman" panose="02020603050405020304" pitchFamily="18" charset="0"/>
                <a:cs typeface="Times New Roman" panose="02020603050405020304" pitchFamily="18" charset="0"/>
              </a:rPr>
              <a:t>b)le modalità organizzative dei servizi, le risorse finanziarie, strutturali e professionali, i requisiti di qualità in relazione alle disposizioni regionali adottate…;</a:t>
            </a:r>
          </a:p>
          <a:p>
            <a:r>
              <a:rPr lang="it-IT" sz="2000" dirty="0">
                <a:solidFill>
                  <a:schemeClr val="tx1"/>
                </a:solidFill>
                <a:latin typeface="Times New Roman" panose="02020603050405020304" pitchFamily="18" charset="0"/>
                <a:cs typeface="Times New Roman" panose="02020603050405020304" pitchFamily="18" charset="0"/>
              </a:rPr>
              <a:t>f)le modalità per la collaborazione dei servizi territoriali con i soggetti operanti nell’ambito della solidarietà sociale…;</a:t>
            </a:r>
          </a:p>
          <a:p>
            <a:r>
              <a:rPr lang="it-IT" sz="2000" dirty="0">
                <a:solidFill>
                  <a:schemeClr val="tx1"/>
                </a:solidFill>
                <a:latin typeface="Times New Roman" panose="02020603050405020304" pitchFamily="18" charset="0"/>
                <a:cs typeface="Times New Roman" panose="02020603050405020304" pitchFamily="18" charset="0"/>
              </a:rPr>
              <a:t>g)le forme di concertazione con l’azienda unità sanitaria locale…»</a:t>
            </a:r>
          </a:p>
        </p:txBody>
      </p:sp>
      <p:cxnSp>
        <p:nvCxnSpPr>
          <p:cNvPr id="5" name="Connettore 2 4">
            <a:extLst>
              <a:ext uri="{FF2B5EF4-FFF2-40B4-BE49-F238E27FC236}">
                <a16:creationId xmlns:a16="http://schemas.microsoft.com/office/drawing/2014/main" xmlns="" id="{88A27D31-996A-4611-8B02-9A365C803EFE}"/>
              </a:ext>
            </a:extLst>
          </p:cNvPr>
          <p:cNvCxnSpPr>
            <a:cxnSpLocks/>
          </p:cNvCxnSpPr>
          <p:nvPr/>
        </p:nvCxnSpPr>
        <p:spPr>
          <a:xfrm>
            <a:off x="6171030" y="1620502"/>
            <a:ext cx="0" cy="840051"/>
          </a:xfrm>
          <a:prstGeom prst="straightConnector1">
            <a:avLst/>
          </a:prstGeom>
          <a:ln w="50800">
            <a:solidFill>
              <a:schemeClr val="accent1">
                <a:lumMod val="75000"/>
                <a:alpha val="9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 name="Rettangolo 5"/>
          <p:cNvSpPr/>
          <p:nvPr/>
        </p:nvSpPr>
        <p:spPr>
          <a:xfrm>
            <a:off x="398304" y="5247525"/>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Immagin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362" y="5338924"/>
            <a:ext cx="1518151" cy="1188802"/>
          </a:xfrm>
          <a:prstGeom prst="rect">
            <a:avLst/>
          </a:prstGeom>
        </p:spPr>
      </p:pic>
    </p:spTree>
    <p:extLst>
      <p:ext uri="{BB962C8B-B14F-4D97-AF65-F5344CB8AC3E}">
        <p14:creationId xmlns:p14="http://schemas.microsoft.com/office/powerpoint/2010/main" val="28847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2">
            <a:extLst>
              <a:ext uri="{FF2B5EF4-FFF2-40B4-BE49-F238E27FC236}">
                <a16:creationId xmlns:a16="http://schemas.microsoft.com/office/drawing/2014/main" xmlns="" id="{8D3DBF56-03B5-4DD1-AB09-55CC0BB6F101}"/>
              </a:ext>
            </a:extLst>
          </p:cNvPr>
          <p:cNvSpPr>
            <a:spLocks noGrp="1"/>
          </p:cNvSpPr>
          <p:nvPr>
            <p:ph idx="1"/>
          </p:nvPr>
        </p:nvSpPr>
        <p:spPr>
          <a:xfrm>
            <a:off x="847577" y="179198"/>
            <a:ext cx="10515600" cy="805033"/>
          </a:xfrm>
        </p:spPr>
        <p:txBody>
          <a:bodyPr>
            <a:normAutofit/>
          </a:bodyPr>
          <a:lstStyle/>
          <a:p>
            <a:pPr marL="0" indent="0" algn="ctr">
              <a:buNone/>
            </a:pPr>
            <a:r>
              <a:rPr lang="it-IT" sz="4400" dirty="0">
                <a:latin typeface="Times New Roman" panose="02020603050405020304" pitchFamily="18" charset="0"/>
                <a:cs typeface="Times New Roman" panose="02020603050405020304" pitchFamily="18" charset="0"/>
              </a:rPr>
              <a:t>L’AMBITO TERRITORIALE SOCIALE</a:t>
            </a:r>
          </a:p>
        </p:txBody>
      </p:sp>
      <p:sp>
        <p:nvSpPr>
          <p:cNvPr id="5" name="CasellaDiTesto 4">
            <a:extLst>
              <a:ext uri="{FF2B5EF4-FFF2-40B4-BE49-F238E27FC236}">
                <a16:creationId xmlns:a16="http://schemas.microsoft.com/office/drawing/2014/main" xmlns="" id="{66B711E1-FDB3-45A2-B329-533075D11D57}"/>
              </a:ext>
            </a:extLst>
          </p:cNvPr>
          <p:cNvSpPr txBox="1"/>
          <p:nvPr/>
        </p:nvSpPr>
        <p:spPr>
          <a:xfrm>
            <a:off x="489328" y="846389"/>
            <a:ext cx="11232097" cy="584775"/>
          </a:xfrm>
          <a:prstGeom prst="rect">
            <a:avLst/>
          </a:prstGeom>
          <a:noFill/>
        </p:spPr>
        <p:txBody>
          <a:bodyPr wrap="square" rtlCol="0">
            <a:spAutoFit/>
          </a:bodyPr>
          <a:lstStyle/>
          <a:p>
            <a:pPr algn="ctr"/>
            <a:r>
              <a:rPr lang="it-IT" sz="3200" dirty="0">
                <a:latin typeface="Times New Roman" panose="02020603050405020304" pitchFamily="18" charset="0"/>
                <a:cs typeface="Times New Roman" panose="02020603050405020304" pitchFamily="18" charset="0"/>
              </a:rPr>
              <a:t>Ruolo dell’ Assistente Sociale all’interno dell’ATS</a:t>
            </a:r>
          </a:p>
        </p:txBody>
      </p:sp>
      <p:sp>
        <p:nvSpPr>
          <p:cNvPr id="6" name="Rettangolo 5">
            <a:extLst>
              <a:ext uri="{FF2B5EF4-FFF2-40B4-BE49-F238E27FC236}">
                <a16:creationId xmlns:a16="http://schemas.microsoft.com/office/drawing/2014/main" xmlns="" id="{EE3EB1E7-47CD-4B5D-A7A7-10F4CA75F46B}"/>
              </a:ext>
            </a:extLst>
          </p:cNvPr>
          <p:cNvSpPr/>
          <p:nvPr/>
        </p:nvSpPr>
        <p:spPr>
          <a:xfrm>
            <a:off x="2358894" y="2160431"/>
            <a:ext cx="8484730" cy="385118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it-IT" sz="2400" dirty="0">
                <a:solidFill>
                  <a:schemeClr val="tx1"/>
                </a:solidFill>
                <a:latin typeface="Times New Roman" panose="02020603050405020304" pitchFamily="18" charset="0"/>
                <a:cs typeface="Times New Roman" panose="02020603050405020304" pitchFamily="18" charset="0"/>
              </a:rPr>
              <a:t>Home Care Premium</a:t>
            </a:r>
          </a:p>
          <a:p>
            <a:pPr marL="285750" indent="-285750">
              <a:buFont typeface="Arial" panose="020B0604020202020204" pitchFamily="34" charset="0"/>
              <a:buChar char="•"/>
            </a:pPr>
            <a:r>
              <a:rPr lang="it-IT" sz="2400" dirty="0">
                <a:solidFill>
                  <a:schemeClr val="tx1"/>
                </a:solidFill>
                <a:latin typeface="Times New Roman" panose="02020603050405020304" pitchFamily="18" charset="0"/>
                <a:cs typeface="Times New Roman" panose="02020603050405020304" pitchFamily="18" charset="0"/>
              </a:rPr>
              <a:t>Reddito di Cittadinanza</a:t>
            </a:r>
          </a:p>
          <a:p>
            <a:pPr marL="285750" indent="-285750">
              <a:buFont typeface="Arial" panose="020B0604020202020204" pitchFamily="34" charset="0"/>
              <a:buChar char="•"/>
            </a:pPr>
            <a:r>
              <a:rPr lang="it-IT" sz="2400" u="sng" dirty="0">
                <a:solidFill>
                  <a:schemeClr val="tx1"/>
                </a:solidFill>
                <a:latin typeface="Times New Roman" panose="02020603050405020304" pitchFamily="18" charset="0"/>
                <a:cs typeface="Times New Roman" panose="02020603050405020304" pitchFamily="18" charset="0"/>
              </a:rPr>
              <a:t>Tirocini di Inclusione Sociale</a:t>
            </a:r>
          </a:p>
          <a:p>
            <a:pPr marL="285750" indent="-285750">
              <a:buFont typeface="Arial" panose="020B0604020202020204" pitchFamily="34" charset="0"/>
              <a:buChar char="•"/>
            </a:pPr>
            <a:r>
              <a:rPr lang="it-IT" sz="2400" dirty="0">
                <a:solidFill>
                  <a:schemeClr val="tx1"/>
                </a:solidFill>
                <a:latin typeface="Times New Roman" panose="02020603050405020304" pitchFamily="18" charset="0"/>
                <a:cs typeface="Times New Roman" panose="02020603050405020304" pitchFamily="18" charset="0"/>
              </a:rPr>
              <a:t>Servizio Sollievo (in collaborazione con il DSM)</a:t>
            </a:r>
          </a:p>
          <a:p>
            <a:pPr marL="285750" indent="-285750">
              <a:buFont typeface="Arial" panose="020B0604020202020204" pitchFamily="34" charset="0"/>
              <a:buChar char="•"/>
            </a:pPr>
            <a:r>
              <a:rPr lang="it-IT" sz="2400" dirty="0">
                <a:solidFill>
                  <a:schemeClr val="tx1"/>
                </a:solidFill>
                <a:latin typeface="Times New Roman" panose="02020603050405020304" pitchFamily="18" charset="0"/>
                <a:cs typeface="Times New Roman" panose="02020603050405020304" pitchFamily="18" charset="0"/>
              </a:rPr>
              <a:t>Progetto «Dopo di Noi» (in collaborazione con i Servizi Sanitari)</a:t>
            </a:r>
          </a:p>
          <a:p>
            <a:pPr marL="285750" indent="-285750">
              <a:buFont typeface="Arial" panose="020B0604020202020204" pitchFamily="34" charset="0"/>
              <a:buChar char="•"/>
            </a:pPr>
            <a:r>
              <a:rPr lang="it-IT" sz="2400" dirty="0">
                <a:solidFill>
                  <a:schemeClr val="tx1"/>
                </a:solidFill>
                <a:latin typeface="Times New Roman" panose="02020603050405020304" pitchFamily="18" charset="0"/>
                <a:cs typeface="Times New Roman" panose="02020603050405020304" pitchFamily="18" charset="0"/>
              </a:rPr>
              <a:t>Vita Indipendente (in collaborazione con i Servizi Sanitari)</a:t>
            </a:r>
          </a:p>
          <a:p>
            <a:pPr marL="285750" indent="-285750">
              <a:buFont typeface="Arial" panose="020B0604020202020204" pitchFamily="34" charset="0"/>
              <a:buChar char="•"/>
            </a:pPr>
            <a:r>
              <a:rPr lang="it-IT" sz="2400" u="sng" dirty="0">
                <a:solidFill>
                  <a:schemeClr val="tx1"/>
                </a:solidFill>
                <a:latin typeface="Times New Roman" panose="02020603050405020304" pitchFamily="18" charset="0"/>
                <a:cs typeface="Times New Roman" panose="02020603050405020304" pitchFamily="18" charset="0"/>
              </a:rPr>
              <a:t>Assegni di Cura - Disabilità Gravissima - Contributo per care </a:t>
            </a:r>
            <a:r>
              <a:rPr lang="it-IT" sz="2400" u="sng" dirty="0" err="1">
                <a:solidFill>
                  <a:schemeClr val="tx1"/>
                </a:solidFill>
                <a:latin typeface="Times New Roman" panose="02020603050405020304" pitchFamily="18" charset="0"/>
                <a:cs typeface="Times New Roman" panose="02020603050405020304" pitchFamily="18" charset="0"/>
              </a:rPr>
              <a:t>giver</a:t>
            </a:r>
            <a:endParaRPr lang="it-IT" sz="2400" u="sng" dirty="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it-IT" sz="2400" u="sng" dirty="0">
                <a:solidFill>
                  <a:schemeClr val="tx1"/>
                </a:solidFill>
                <a:latin typeface="Times New Roman" panose="02020603050405020304" pitchFamily="18" charset="0"/>
                <a:cs typeface="Times New Roman" panose="02020603050405020304" pitchFamily="18" charset="0"/>
              </a:rPr>
              <a:t>Sostegni alle famiglie (bandi – punti centro ascolto)</a:t>
            </a:r>
          </a:p>
          <a:p>
            <a:pPr marL="285750" indent="-285750">
              <a:buFont typeface="Arial" panose="020B0604020202020204" pitchFamily="34" charset="0"/>
              <a:buChar char="•"/>
            </a:pPr>
            <a:r>
              <a:rPr lang="it-IT" sz="2400" u="sng" dirty="0">
                <a:solidFill>
                  <a:schemeClr val="tx1"/>
                </a:solidFill>
                <a:latin typeface="Times New Roman" panose="02020603050405020304" pitchFamily="18" charset="0"/>
                <a:cs typeface="Times New Roman" panose="02020603050405020304" pitchFamily="18" charset="0"/>
              </a:rPr>
              <a:t>Altri interventi/servizi offerti…</a:t>
            </a:r>
          </a:p>
        </p:txBody>
      </p:sp>
      <p:cxnSp>
        <p:nvCxnSpPr>
          <p:cNvPr id="8" name="Connettore 2 7">
            <a:extLst>
              <a:ext uri="{FF2B5EF4-FFF2-40B4-BE49-F238E27FC236}">
                <a16:creationId xmlns:a16="http://schemas.microsoft.com/office/drawing/2014/main" xmlns="" id="{68D0967C-AFD0-4961-A364-A86C9BB05378}"/>
              </a:ext>
            </a:extLst>
          </p:cNvPr>
          <p:cNvCxnSpPr/>
          <p:nvPr/>
        </p:nvCxnSpPr>
        <p:spPr>
          <a:xfrm>
            <a:off x="6105376" y="1431164"/>
            <a:ext cx="0" cy="68258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 name="Rettangolo 6"/>
          <p:cNvSpPr/>
          <p:nvPr/>
        </p:nvSpPr>
        <p:spPr>
          <a:xfrm>
            <a:off x="310567" y="5230368"/>
            <a:ext cx="1682826" cy="13716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904" y="5321767"/>
            <a:ext cx="1518151" cy="1188802"/>
          </a:xfrm>
          <a:prstGeom prst="rect">
            <a:avLst/>
          </a:prstGeom>
        </p:spPr>
      </p:pic>
    </p:spTree>
    <p:extLst>
      <p:ext uri="{BB962C8B-B14F-4D97-AF65-F5344CB8AC3E}">
        <p14:creationId xmlns:p14="http://schemas.microsoft.com/office/powerpoint/2010/main" val="691738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897</TotalTime>
  <Words>2583</Words>
  <Application>Microsoft Office PowerPoint</Application>
  <PresentationFormat>Widescreen</PresentationFormat>
  <Paragraphs>175</Paragraphs>
  <Slides>20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20</vt:i4>
      </vt:variant>
    </vt:vector>
  </HeadingPairs>
  <TitlesOfParts>
    <vt:vector size="25" baseType="lpstr">
      <vt:lpstr>Arial</vt:lpstr>
      <vt:lpstr>Calibri</vt:lpstr>
      <vt:lpstr>Calibri Light</vt:lpstr>
      <vt:lpstr>Times New Roman</vt:lpstr>
      <vt:lpstr>Tema di Office</vt:lpstr>
      <vt:lpstr> «Percorso di conoscenza ed attività di SSP  negli Enti Locali e negli Ambiti Territoriali»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«Percorso di conoscenza ed attività di SSP negli Enti Locali e negli Ambiti Territoriali»</dc:title>
  <dc:creator>a.scotellaro@studenti.unimc.it</dc:creator>
  <cp:lastModifiedBy>lucia fagiolo</cp:lastModifiedBy>
  <cp:revision>74</cp:revision>
  <dcterms:created xsi:type="dcterms:W3CDTF">2022-01-31T17:29:02Z</dcterms:created>
  <dcterms:modified xsi:type="dcterms:W3CDTF">2022-02-03T08:19:31Z</dcterms:modified>
</cp:coreProperties>
</file>